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8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BCDE74A-DDD8-4A54-81C8-184BE0604EA2}">
          <p14:sldIdLst>
            <p14:sldId id="256"/>
            <p14:sldId id="257"/>
            <p14:sldId id="258"/>
            <p14:sldId id="259"/>
          </p14:sldIdLst>
        </p14:section>
        <p14:section name="Untitled Section" id="{278D9B70-96FF-47AF-9382-44568A619A6B}">
          <p14:sldIdLst>
            <p14:sldId id="260"/>
            <p14:sldId id="261"/>
            <p14:sldId id="262"/>
            <p14:sldId id="263"/>
            <p14:sldId id="282"/>
            <p14:sldId id="28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77" d="100"/>
          <a:sy n="77" d="100"/>
        </p:scale>
        <p:origin x="9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28219-BD5C-4847-A902-00F88944C158}" type="doc">
      <dgm:prSet loTypeId="urn:diagrams.loki3.com/VaryingWidthList" loCatId="list" qsTypeId="urn:microsoft.com/office/officeart/2005/8/quickstyle/simple1" qsCatId="simple" csTypeId="urn:microsoft.com/office/officeart/2005/8/colors/colorful4" csCatId="colorful" phldr="1"/>
      <dgm:spPr/>
    </dgm:pt>
    <dgm:pt modelId="{ADF327F9-2281-49C3-88C4-EB651A4810C3}">
      <dgm:prSet phldrT="[Text]" custT="1"/>
      <dgm:spPr/>
      <dgm:t>
        <a:bodyPr/>
        <a:lstStyle/>
        <a:p>
          <a:r>
            <a:rPr lang="en-US" sz="3200" dirty="0"/>
            <a:t>Breast feeding</a:t>
          </a:r>
        </a:p>
      </dgm:t>
    </dgm:pt>
    <dgm:pt modelId="{5EB47A4E-702E-41DE-9A01-E4697D2A9D7E}" type="parTrans" cxnId="{60A1F5C3-4FB4-410A-9395-3D8D1ADD1E23}">
      <dgm:prSet/>
      <dgm:spPr/>
      <dgm:t>
        <a:bodyPr/>
        <a:lstStyle/>
        <a:p>
          <a:endParaRPr lang="en-US"/>
        </a:p>
      </dgm:t>
    </dgm:pt>
    <dgm:pt modelId="{187B5F7C-2A55-40FD-A4EC-6E421C62C453}" type="sibTrans" cxnId="{60A1F5C3-4FB4-410A-9395-3D8D1ADD1E23}">
      <dgm:prSet/>
      <dgm:spPr/>
      <dgm:t>
        <a:bodyPr/>
        <a:lstStyle/>
        <a:p>
          <a:endParaRPr lang="en-US"/>
        </a:p>
      </dgm:t>
    </dgm:pt>
    <dgm:pt modelId="{3B3B9727-AD43-4224-90AD-1384C779E5FB}">
      <dgm:prSet phldrT="[Text]" custT="1"/>
      <dgm:spPr/>
      <dgm:t>
        <a:bodyPr/>
        <a:lstStyle/>
        <a:p>
          <a:pPr rtl="0"/>
          <a:r>
            <a:rPr lang="en-US" sz="3200" dirty="0"/>
            <a:t>Reducing alcohol consumption</a:t>
          </a:r>
        </a:p>
      </dgm:t>
    </dgm:pt>
    <dgm:pt modelId="{54055BBB-87B0-49BD-B51F-749CF4F04209}" type="parTrans" cxnId="{BC84DC4F-06B8-4CC2-A4EF-F67C089CB353}">
      <dgm:prSet/>
      <dgm:spPr/>
      <dgm:t>
        <a:bodyPr/>
        <a:lstStyle/>
        <a:p>
          <a:endParaRPr lang="en-US"/>
        </a:p>
      </dgm:t>
    </dgm:pt>
    <dgm:pt modelId="{6A1F9015-EC75-408E-AC9E-2CA637265B42}" type="sibTrans" cxnId="{BC84DC4F-06B8-4CC2-A4EF-F67C089CB353}">
      <dgm:prSet/>
      <dgm:spPr/>
      <dgm:t>
        <a:bodyPr/>
        <a:lstStyle/>
        <a:p>
          <a:endParaRPr lang="en-US"/>
        </a:p>
      </dgm:t>
    </dgm:pt>
    <dgm:pt modelId="{BCABAA15-9D65-4337-9C13-5B978408431F}">
      <dgm:prSet phldrT="[Text]" custT="1"/>
      <dgm:spPr/>
      <dgm:t>
        <a:bodyPr/>
        <a:lstStyle/>
        <a:p>
          <a:r>
            <a:rPr lang="en-US" sz="3200" dirty="0"/>
            <a:t>Preventing obesity</a:t>
          </a:r>
        </a:p>
      </dgm:t>
    </dgm:pt>
    <dgm:pt modelId="{FD9765E4-2D9E-4F4C-95B1-7950F9E1B96C}" type="parTrans" cxnId="{43448764-6E69-43E6-B182-EAB72E1DA712}">
      <dgm:prSet/>
      <dgm:spPr/>
      <dgm:t>
        <a:bodyPr/>
        <a:lstStyle/>
        <a:p>
          <a:endParaRPr lang="en-US"/>
        </a:p>
      </dgm:t>
    </dgm:pt>
    <dgm:pt modelId="{BAD49918-D92D-4E7B-BA2C-C21F90E92080}" type="sibTrans" cxnId="{43448764-6E69-43E6-B182-EAB72E1DA712}">
      <dgm:prSet/>
      <dgm:spPr/>
      <dgm:t>
        <a:bodyPr/>
        <a:lstStyle/>
        <a:p>
          <a:endParaRPr lang="en-US"/>
        </a:p>
      </dgm:t>
    </dgm:pt>
    <dgm:pt modelId="{C08F34F1-646C-42CE-9DB6-C4B1741F9786}" type="pres">
      <dgm:prSet presAssocID="{07028219-BD5C-4847-A902-00F88944C158}" presName="Name0" presStyleCnt="0">
        <dgm:presLayoutVars>
          <dgm:resizeHandles/>
        </dgm:presLayoutVars>
      </dgm:prSet>
      <dgm:spPr/>
    </dgm:pt>
    <dgm:pt modelId="{BE6BFBDE-DC5B-4C5F-A607-4721C00FB321}" type="pres">
      <dgm:prSet presAssocID="{ADF327F9-2281-49C3-88C4-EB651A4810C3}" presName="text" presStyleLbl="node1" presStyleIdx="0" presStyleCnt="3" custScaleX="467507">
        <dgm:presLayoutVars>
          <dgm:bulletEnabled val="1"/>
        </dgm:presLayoutVars>
      </dgm:prSet>
      <dgm:spPr/>
    </dgm:pt>
    <dgm:pt modelId="{67FFF864-C648-4CDA-B99E-0B8EBC4B5F1D}" type="pres">
      <dgm:prSet presAssocID="{187B5F7C-2A55-40FD-A4EC-6E421C62C453}" presName="space" presStyleCnt="0"/>
      <dgm:spPr/>
    </dgm:pt>
    <dgm:pt modelId="{ED264F2E-C2A7-434A-9A8F-87ABD6167154}" type="pres">
      <dgm:prSet presAssocID="{3B3B9727-AD43-4224-90AD-1384C779E5FB}" presName="text" presStyleLbl="node1" presStyleIdx="1" presStyleCnt="3" custScaleX="280152">
        <dgm:presLayoutVars>
          <dgm:bulletEnabled val="1"/>
        </dgm:presLayoutVars>
      </dgm:prSet>
      <dgm:spPr/>
    </dgm:pt>
    <dgm:pt modelId="{8AB7768F-3CC3-4A1A-B814-061DF4068FAF}" type="pres">
      <dgm:prSet presAssocID="{6A1F9015-EC75-408E-AC9E-2CA637265B42}" presName="space" presStyleCnt="0"/>
      <dgm:spPr/>
    </dgm:pt>
    <dgm:pt modelId="{B7E8B98C-A83F-429A-A130-CF18D9BF30FA}" type="pres">
      <dgm:prSet presAssocID="{BCABAA15-9D65-4337-9C13-5B978408431F}" presName="text" presStyleLbl="node1" presStyleIdx="2" presStyleCnt="3" custScaleX="474869">
        <dgm:presLayoutVars>
          <dgm:bulletEnabled val="1"/>
        </dgm:presLayoutVars>
      </dgm:prSet>
      <dgm:spPr/>
    </dgm:pt>
  </dgm:ptLst>
  <dgm:cxnLst>
    <dgm:cxn modelId="{43448764-6E69-43E6-B182-EAB72E1DA712}" srcId="{07028219-BD5C-4847-A902-00F88944C158}" destId="{BCABAA15-9D65-4337-9C13-5B978408431F}" srcOrd="2" destOrd="0" parTransId="{FD9765E4-2D9E-4F4C-95B1-7950F9E1B96C}" sibTransId="{BAD49918-D92D-4E7B-BA2C-C21F90E92080}"/>
    <dgm:cxn modelId="{BC84DC4F-06B8-4CC2-A4EF-F67C089CB353}" srcId="{07028219-BD5C-4847-A902-00F88944C158}" destId="{3B3B9727-AD43-4224-90AD-1384C779E5FB}" srcOrd="1" destOrd="0" parTransId="{54055BBB-87B0-49BD-B51F-749CF4F04209}" sibTransId="{6A1F9015-EC75-408E-AC9E-2CA637265B42}"/>
    <dgm:cxn modelId="{D8CDF94F-E808-4111-B841-9F234AF82F90}" type="presOf" srcId="{BCABAA15-9D65-4337-9C13-5B978408431F}" destId="{B7E8B98C-A83F-429A-A130-CF18D9BF30FA}" srcOrd="0" destOrd="0" presId="urn:diagrams.loki3.com/VaryingWidthList"/>
    <dgm:cxn modelId="{195F5282-457B-4D87-900F-1AE3DF4DE723}" type="presOf" srcId="{ADF327F9-2281-49C3-88C4-EB651A4810C3}" destId="{BE6BFBDE-DC5B-4C5F-A607-4721C00FB321}" srcOrd="0" destOrd="0" presId="urn:diagrams.loki3.com/VaryingWidthList"/>
    <dgm:cxn modelId="{60A1F5C3-4FB4-410A-9395-3D8D1ADD1E23}" srcId="{07028219-BD5C-4847-A902-00F88944C158}" destId="{ADF327F9-2281-49C3-88C4-EB651A4810C3}" srcOrd="0" destOrd="0" parTransId="{5EB47A4E-702E-41DE-9A01-E4697D2A9D7E}" sibTransId="{187B5F7C-2A55-40FD-A4EC-6E421C62C453}"/>
    <dgm:cxn modelId="{7CD24DCB-C106-431A-A472-05EC78D4DBF3}" type="presOf" srcId="{3B3B9727-AD43-4224-90AD-1384C779E5FB}" destId="{ED264F2E-C2A7-434A-9A8F-87ABD6167154}" srcOrd="0" destOrd="0" presId="urn:diagrams.loki3.com/VaryingWidthList"/>
    <dgm:cxn modelId="{2FF7D0D1-1959-4A65-8B76-BEC25F5D67D0}" type="presOf" srcId="{07028219-BD5C-4847-A902-00F88944C158}" destId="{C08F34F1-646C-42CE-9DB6-C4B1741F9786}" srcOrd="0" destOrd="0" presId="urn:diagrams.loki3.com/VaryingWidthList"/>
    <dgm:cxn modelId="{13B28786-2353-4141-A04F-E45A739ADA08}" type="presParOf" srcId="{C08F34F1-646C-42CE-9DB6-C4B1741F9786}" destId="{BE6BFBDE-DC5B-4C5F-A607-4721C00FB321}" srcOrd="0" destOrd="0" presId="urn:diagrams.loki3.com/VaryingWidthList"/>
    <dgm:cxn modelId="{5C1E43FC-7E49-4FEA-B3F6-9F581E3D10B4}" type="presParOf" srcId="{C08F34F1-646C-42CE-9DB6-C4B1741F9786}" destId="{67FFF864-C648-4CDA-B99E-0B8EBC4B5F1D}" srcOrd="1" destOrd="0" presId="urn:diagrams.loki3.com/VaryingWidthList"/>
    <dgm:cxn modelId="{04D324B7-45A2-4ABD-B009-4C9676117541}" type="presParOf" srcId="{C08F34F1-646C-42CE-9DB6-C4B1741F9786}" destId="{ED264F2E-C2A7-434A-9A8F-87ABD6167154}" srcOrd="2" destOrd="0" presId="urn:diagrams.loki3.com/VaryingWidthList"/>
    <dgm:cxn modelId="{3C61A410-BB06-42B3-9F48-9E746F3BB9B5}" type="presParOf" srcId="{C08F34F1-646C-42CE-9DB6-C4B1741F9786}" destId="{8AB7768F-3CC3-4A1A-B814-061DF4068FAF}" srcOrd="3" destOrd="0" presId="urn:diagrams.loki3.com/VaryingWidthList"/>
    <dgm:cxn modelId="{64442C5C-D3F3-4003-98E0-9BEE1E500F39}" type="presParOf" srcId="{C08F34F1-646C-42CE-9DB6-C4B1741F9786}" destId="{B7E8B98C-A83F-429A-A130-CF18D9BF30FA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D6318-28DA-40CB-A31E-1B342AA2537B}" type="doc">
      <dgm:prSet loTypeId="urn:microsoft.com/office/officeart/2005/8/layout/process1" loCatId="process" qsTypeId="urn:microsoft.com/office/officeart/2005/8/quickstyle/simple1" qsCatId="simple" csTypeId="urn:microsoft.com/office/officeart/2005/8/colors/accent2_4" csCatId="accent2" phldr="1"/>
      <dgm:spPr/>
    </dgm:pt>
    <dgm:pt modelId="{D8C6AD08-DB20-40BB-9A58-8B76B0BD97AC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High sugar intake</a:t>
          </a:r>
        </a:p>
      </dgm:t>
    </dgm:pt>
    <dgm:pt modelId="{227CDBD9-2F59-4E12-80E7-899199D8C143}" type="parTrans" cxnId="{289BDEDE-9E88-4861-A53E-DD3AD6A63497}">
      <dgm:prSet/>
      <dgm:spPr/>
      <dgm:t>
        <a:bodyPr/>
        <a:lstStyle/>
        <a:p>
          <a:endParaRPr lang="en-US" sz="1200"/>
        </a:p>
      </dgm:t>
    </dgm:pt>
    <dgm:pt modelId="{5052DC44-6CE5-4A7C-AEE7-8D8D33D98F03}" type="sibTrans" cxnId="{289BDEDE-9E88-4861-A53E-DD3AD6A63497}">
      <dgm:prSet custT="1"/>
      <dgm:spPr/>
      <dgm:t>
        <a:bodyPr/>
        <a:lstStyle/>
        <a:p>
          <a:endParaRPr lang="en-US" sz="1000"/>
        </a:p>
      </dgm:t>
    </dgm:pt>
    <dgm:pt modelId="{6990F33B-C41B-4097-BFA0-5EC71C6F382F}">
      <dgm:prSet phldrT="[Text]" custT="1"/>
      <dgm:spPr/>
      <dgm:t>
        <a:bodyPr/>
        <a:lstStyle/>
        <a:p>
          <a:pPr algn="l"/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DM-type2</a:t>
          </a:r>
        </a:p>
        <a:p>
          <a:pPr algn="l"/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Encouraging calorie intake</a:t>
          </a:r>
        </a:p>
      </dgm:t>
    </dgm:pt>
    <dgm:pt modelId="{55A37092-CB3D-4B14-BFEA-BBC7A32D4D98}" type="parTrans" cxnId="{B7C6FAB1-A149-4BA3-82E6-CC7BF206AD04}">
      <dgm:prSet/>
      <dgm:spPr/>
      <dgm:t>
        <a:bodyPr/>
        <a:lstStyle/>
        <a:p>
          <a:endParaRPr lang="en-US" sz="1200"/>
        </a:p>
      </dgm:t>
    </dgm:pt>
    <dgm:pt modelId="{7E8EF54A-6A51-4F50-BE28-89F5F87802FE}" type="sibTrans" cxnId="{B7C6FAB1-A149-4BA3-82E6-CC7BF206AD04}">
      <dgm:prSet custT="1"/>
      <dgm:spPr/>
      <dgm:t>
        <a:bodyPr/>
        <a:lstStyle/>
        <a:p>
          <a:endParaRPr lang="en-US" sz="1000"/>
        </a:p>
      </dgm:t>
    </dgm:pt>
    <dgm:pt modelId="{1354D59A-8A34-4F4E-9539-C56F7AF220F9}">
      <dgm:prSet phldrT="[Text]" custT="1"/>
      <dgm:spPr/>
      <dgm:t>
        <a:bodyPr/>
        <a:lstStyle/>
        <a:p>
          <a:pPr rtl="0"/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obesity</a:t>
          </a:r>
        </a:p>
      </dgm:t>
    </dgm:pt>
    <dgm:pt modelId="{806AD1B0-BBE8-4227-B7CB-3506701F2BE6}" type="parTrans" cxnId="{0909F46D-7BDF-4AE7-92B0-3F743C5845C5}">
      <dgm:prSet/>
      <dgm:spPr/>
      <dgm:t>
        <a:bodyPr/>
        <a:lstStyle/>
        <a:p>
          <a:endParaRPr lang="en-US" sz="1200"/>
        </a:p>
      </dgm:t>
    </dgm:pt>
    <dgm:pt modelId="{A70A3EF1-A333-431B-BEAC-DC42D5C34CD4}" type="sibTrans" cxnId="{0909F46D-7BDF-4AE7-92B0-3F743C5845C5}">
      <dgm:prSet/>
      <dgm:spPr/>
      <dgm:t>
        <a:bodyPr/>
        <a:lstStyle/>
        <a:p>
          <a:endParaRPr lang="en-US" sz="1200"/>
        </a:p>
      </dgm:t>
    </dgm:pt>
    <dgm:pt modelId="{DB5A3077-C2E9-4367-8F29-BC64DE7371B4}" type="pres">
      <dgm:prSet presAssocID="{FFAD6318-28DA-40CB-A31E-1B342AA2537B}" presName="Name0" presStyleCnt="0">
        <dgm:presLayoutVars>
          <dgm:dir/>
          <dgm:resizeHandles val="exact"/>
        </dgm:presLayoutVars>
      </dgm:prSet>
      <dgm:spPr/>
    </dgm:pt>
    <dgm:pt modelId="{7D400D79-8664-4722-85AC-041D99BBA970}" type="pres">
      <dgm:prSet presAssocID="{D8C6AD08-DB20-40BB-9A58-8B76B0BD97AC}" presName="node" presStyleLbl="node1" presStyleIdx="0" presStyleCnt="3">
        <dgm:presLayoutVars>
          <dgm:bulletEnabled val="1"/>
        </dgm:presLayoutVars>
      </dgm:prSet>
      <dgm:spPr/>
    </dgm:pt>
    <dgm:pt modelId="{AC8E70B6-4DDA-40EE-9C15-5898EC3FED07}" type="pres">
      <dgm:prSet presAssocID="{5052DC44-6CE5-4A7C-AEE7-8D8D33D98F03}" presName="sibTrans" presStyleLbl="sibTrans2D1" presStyleIdx="0" presStyleCnt="2"/>
      <dgm:spPr/>
    </dgm:pt>
    <dgm:pt modelId="{CE978D96-FBA8-4B25-99B9-BCC6C8A90E47}" type="pres">
      <dgm:prSet presAssocID="{5052DC44-6CE5-4A7C-AEE7-8D8D33D98F03}" presName="connectorText" presStyleLbl="sibTrans2D1" presStyleIdx="0" presStyleCnt="2"/>
      <dgm:spPr/>
    </dgm:pt>
    <dgm:pt modelId="{CA6A383A-90DE-4DE1-BA7A-27267923D834}" type="pres">
      <dgm:prSet presAssocID="{6990F33B-C41B-4097-BFA0-5EC71C6F382F}" presName="node" presStyleLbl="node1" presStyleIdx="1" presStyleCnt="3">
        <dgm:presLayoutVars>
          <dgm:bulletEnabled val="1"/>
        </dgm:presLayoutVars>
      </dgm:prSet>
      <dgm:spPr/>
    </dgm:pt>
    <dgm:pt modelId="{EFC50415-E38F-43DB-BED5-B7B68308F00F}" type="pres">
      <dgm:prSet presAssocID="{7E8EF54A-6A51-4F50-BE28-89F5F87802FE}" presName="sibTrans" presStyleLbl="sibTrans2D1" presStyleIdx="1" presStyleCnt="2"/>
      <dgm:spPr/>
    </dgm:pt>
    <dgm:pt modelId="{03F91CBA-11E9-42F4-87D6-6DEB9086D19A}" type="pres">
      <dgm:prSet presAssocID="{7E8EF54A-6A51-4F50-BE28-89F5F87802FE}" presName="connectorText" presStyleLbl="sibTrans2D1" presStyleIdx="1" presStyleCnt="2"/>
      <dgm:spPr/>
    </dgm:pt>
    <dgm:pt modelId="{8CD2704F-0B6B-402F-A33F-C9BEF4DAFE8B}" type="pres">
      <dgm:prSet presAssocID="{1354D59A-8A34-4F4E-9539-C56F7AF220F9}" presName="node" presStyleLbl="node1" presStyleIdx="2" presStyleCnt="3">
        <dgm:presLayoutVars>
          <dgm:bulletEnabled val="1"/>
        </dgm:presLayoutVars>
      </dgm:prSet>
      <dgm:spPr/>
    </dgm:pt>
  </dgm:ptLst>
  <dgm:cxnLst>
    <dgm:cxn modelId="{39EEE019-65D4-4800-B0B4-F1FA8EF376A7}" type="presOf" srcId="{6990F33B-C41B-4097-BFA0-5EC71C6F382F}" destId="{CA6A383A-90DE-4DE1-BA7A-27267923D834}" srcOrd="0" destOrd="0" presId="urn:microsoft.com/office/officeart/2005/8/layout/process1"/>
    <dgm:cxn modelId="{A8043128-EB6B-45C5-AFEB-B8702ADC2DBE}" type="presOf" srcId="{7E8EF54A-6A51-4F50-BE28-89F5F87802FE}" destId="{03F91CBA-11E9-42F4-87D6-6DEB9086D19A}" srcOrd="1" destOrd="0" presId="urn:microsoft.com/office/officeart/2005/8/layout/process1"/>
    <dgm:cxn modelId="{E8F40730-A79B-4DF8-A539-BB17A50AE30C}" type="presOf" srcId="{7E8EF54A-6A51-4F50-BE28-89F5F87802FE}" destId="{EFC50415-E38F-43DB-BED5-B7B68308F00F}" srcOrd="0" destOrd="0" presId="urn:microsoft.com/office/officeart/2005/8/layout/process1"/>
    <dgm:cxn modelId="{49265D46-9756-4822-8599-F3D65D5E9D4F}" type="presOf" srcId="{D8C6AD08-DB20-40BB-9A58-8B76B0BD97AC}" destId="{7D400D79-8664-4722-85AC-041D99BBA970}" srcOrd="0" destOrd="0" presId="urn:microsoft.com/office/officeart/2005/8/layout/process1"/>
    <dgm:cxn modelId="{0909F46D-7BDF-4AE7-92B0-3F743C5845C5}" srcId="{FFAD6318-28DA-40CB-A31E-1B342AA2537B}" destId="{1354D59A-8A34-4F4E-9539-C56F7AF220F9}" srcOrd="2" destOrd="0" parTransId="{806AD1B0-BBE8-4227-B7CB-3506701F2BE6}" sibTransId="{A70A3EF1-A333-431B-BEAC-DC42D5C34CD4}"/>
    <dgm:cxn modelId="{187623B1-B6C0-45B3-AB66-4A21EE1C1537}" type="presOf" srcId="{1354D59A-8A34-4F4E-9539-C56F7AF220F9}" destId="{8CD2704F-0B6B-402F-A33F-C9BEF4DAFE8B}" srcOrd="0" destOrd="0" presId="urn:microsoft.com/office/officeart/2005/8/layout/process1"/>
    <dgm:cxn modelId="{B7C6FAB1-A149-4BA3-82E6-CC7BF206AD04}" srcId="{FFAD6318-28DA-40CB-A31E-1B342AA2537B}" destId="{6990F33B-C41B-4097-BFA0-5EC71C6F382F}" srcOrd="1" destOrd="0" parTransId="{55A37092-CB3D-4B14-BFEA-BBC7A32D4D98}" sibTransId="{7E8EF54A-6A51-4F50-BE28-89F5F87802FE}"/>
    <dgm:cxn modelId="{D8A221C6-07CD-4A18-B4D6-06643148117B}" type="presOf" srcId="{FFAD6318-28DA-40CB-A31E-1B342AA2537B}" destId="{DB5A3077-C2E9-4367-8F29-BC64DE7371B4}" srcOrd="0" destOrd="0" presId="urn:microsoft.com/office/officeart/2005/8/layout/process1"/>
    <dgm:cxn modelId="{03F1D4CA-590A-4296-BFB1-61BFA9321D86}" type="presOf" srcId="{5052DC44-6CE5-4A7C-AEE7-8D8D33D98F03}" destId="{AC8E70B6-4DDA-40EE-9C15-5898EC3FED07}" srcOrd="0" destOrd="0" presId="urn:microsoft.com/office/officeart/2005/8/layout/process1"/>
    <dgm:cxn modelId="{289BDEDE-9E88-4861-A53E-DD3AD6A63497}" srcId="{FFAD6318-28DA-40CB-A31E-1B342AA2537B}" destId="{D8C6AD08-DB20-40BB-9A58-8B76B0BD97AC}" srcOrd="0" destOrd="0" parTransId="{227CDBD9-2F59-4E12-80E7-899199D8C143}" sibTransId="{5052DC44-6CE5-4A7C-AEE7-8D8D33D98F03}"/>
    <dgm:cxn modelId="{9C464DEC-6A10-4293-AD79-4BE619C8E438}" type="presOf" srcId="{5052DC44-6CE5-4A7C-AEE7-8D8D33D98F03}" destId="{CE978D96-FBA8-4B25-99B9-BCC6C8A90E47}" srcOrd="1" destOrd="0" presId="urn:microsoft.com/office/officeart/2005/8/layout/process1"/>
    <dgm:cxn modelId="{36388562-05E0-47FE-BDDC-01C7D1DDFE0E}" type="presParOf" srcId="{DB5A3077-C2E9-4367-8F29-BC64DE7371B4}" destId="{7D400D79-8664-4722-85AC-041D99BBA970}" srcOrd="0" destOrd="0" presId="urn:microsoft.com/office/officeart/2005/8/layout/process1"/>
    <dgm:cxn modelId="{6E0D175D-A0E0-4A3D-B4BC-565AF7F7E94D}" type="presParOf" srcId="{DB5A3077-C2E9-4367-8F29-BC64DE7371B4}" destId="{AC8E70B6-4DDA-40EE-9C15-5898EC3FED07}" srcOrd="1" destOrd="0" presId="urn:microsoft.com/office/officeart/2005/8/layout/process1"/>
    <dgm:cxn modelId="{2F861681-5E17-4B34-B7FA-8300B469F58B}" type="presParOf" srcId="{AC8E70B6-4DDA-40EE-9C15-5898EC3FED07}" destId="{CE978D96-FBA8-4B25-99B9-BCC6C8A90E47}" srcOrd="0" destOrd="0" presId="urn:microsoft.com/office/officeart/2005/8/layout/process1"/>
    <dgm:cxn modelId="{9704A27D-A309-4D12-8CBC-26AA8CD99957}" type="presParOf" srcId="{DB5A3077-C2E9-4367-8F29-BC64DE7371B4}" destId="{CA6A383A-90DE-4DE1-BA7A-27267923D834}" srcOrd="2" destOrd="0" presId="urn:microsoft.com/office/officeart/2005/8/layout/process1"/>
    <dgm:cxn modelId="{A82B010E-F29B-4DC6-A74A-0BE379AD6302}" type="presParOf" srcId="{DB5A3077-C2E9-4367-8F29-BC64DE7371B4}" destId="{EFC50415-E38F-43DB-BED5-B7B68308F00F}" srcOrd="3" destOrd="0" presId="urn:microsoft.com/office/officeart/2005/8/layout/process1"/>
    <dgm:cxn modelId="{FAC744EA-FAD3-4EBC-A2DD-4C1FC3997419}" type="presParOf" srcId="{EFC50415-E38F-43DB-BED5-B7B68308F00F}" destId="{03F91CBA-11E9-42F4-87D6-6DEB9086D19A}" srcOrd="0" destOrd="0" presId="urn:microsoft.com/office/officeart/2005/8/layout/process1"/>
    <dgm:cxn modelId="{D16EEB22-3FC3-41D2-BA6B-9ADA9C53CB12}" type="presParOf" srcId="{DB5A3077-C2E9-4367-8F29-BC64DE7371B4}" destId="{8CD2704F-0B6B-402F-A33F-C9BEF4DAFE8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D397C2-5E19-46C1-94BA-FF2C79EFFD34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2827765-636C-444C-B245-020AA6C8A7EF}">
      <dgm:prSet phldrT="[Text]" custT="1"/>
      <dgm:spPr/>
      <dgm:t>
        <a:bodyPr/>
        <a:lstStyle/>
        <a:p>
          <a:pPr rtl="0"/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artificial sweeteners </a:t>
          </a:r>
        </a:p>
      </dgm:t>
    </dgm:pt>
    <dgm:pt modelId="{0D3A45D1-2DC8-44A1-B8F7-399109A05C4C}" type="parTrans" cxnId="{1C669589-BEE2-4A40-B12B-1CA43E02E362}">
      <dgm:prSet/>
      <dgm:spPr/>
      <dgm:t>
        <a:bodyPr/>
        <a:lstStyle/>
        <a:p>
          <a:endParaRPr lang="en-US"/>
        </a:p>
      </dgm:t>
    </dgm:pt>
    <dgm:pt modelId="{7E40A518-38CA-4F2D-8D13-67770E700BDB}" type="sibTrans" cxnId="{1C669589-BEE2-4A40-B12B-1CA43E02E362}">
      <dgm:prSet/>
      <dgm:spPr/>
      <dgm:t>
        <a:bodyPr/>
        <a:lstStyle/>
        <a:p>
          <a:endParaRPr lang="en-US"/>
        </a:p>
      </dgm:t>
    </dgm:pt>
    <dgm:pt modelId="{BA4BD82B-5362-4117-B139-6DBC01ABB5F9}">
      <dgm:prSet phldrT="[Text]" custT="1"/>
      <dgm:spPr/>
      <dgm:t>
        <a:bodyPr/>
        <a:lstStyle/>
        <a:p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reduce energy consumption  </a:t>
          </a:r>
        </a:p>
      </dgm:t>
    </dgm:pt>
    <dgm:pt modelId="{186808F6-5F74-429C-8C76-2BC7A6851317}" type="parTrans" cxnId="{BC6572AE-2F58-4089-8BA6-23F28B598BBF}">
      <dgm:prSet/>
      <dgm:spPr/>
      <dgm:t>
        <a:bodyPr/>
        <a:lstStyle/>
        <a:p>
          <a:endParaRPr lang="en-US" sz="2000" kern="120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65F10193-F358-4D04-A14A-735A61B20D78}" type="sibTrans" cxnId="{BC6572AE-2F58-4089-8BA6-23F28B598BBF}">
      <dgm:prSet/>
      <dgm:spPr/>
      <dgm:t>
        <a:bodyPr/>
        <a:lstStyle/>
        <a:p>
          <a:endParaRPr lang="en-US"/>
        </a:p>
      </dgm:t>
    </dgm:pt>
    <dgm:pt modelId="{D7D969AF-95B4-46D6-93BE-99705D4B940C}">
      <dgm:prSet phldrT="[Text]" custT="1"/>
      <dgm:spPr/>
      <dgm:t>
        <a:bodyPr/>
        <a:lstStyle/>
        <a:p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maintain weight</a:t>
          </a:r>
        </a:p>
      </dgm:t>
    </dgm:pt>
    <dgm:pt modelId="{87EDA1D2-E4E5-4FF4-B7B9-31A8A3AF2FCD}" type="parTrans" cxnId="{BD353BAA-0BD7-476D-9BE3-B4485B4BB291}">
      <dgm:prSet/>
      <dgm:spPr/>
      <dgm:t>
        <a:bodyPr/>
        <a:lstStyle/>
        <a:p>
          <a:endParaRPr lang="en-US" sz="2000" kern="120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F83219D3-F167-476C-B34E-06031CF23696}" type="sibTrans" cxnId="{BD353BAA-0BD7-476D-9BE3-B4485B4BB291}">
      <dgm:prSet/>
      <dgm:spPr/>
      <dgm:t>
        <a:bodyPr/>
        <a:lstStyle/>
        <a:p>
          <a:endParaRPr lang="en-US"/>
        </a:p>
      </dgm:t>
    </dgm:pt>
    <dgm:pt modelId="{E1F37986-17F7-4696-A3DC-43270C739861}">
      <dgm:prSet phldrT="[Text]" custT="1"/>
      <dgm:spPr/>
      <dgm:t>
        <a:bodyPr/>
        <a:lstStyle/>
        <a:p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promote weight loss </a:t>
          </a:r>
        </a:p>
      </dgm:t>
    </dgm:pt>
    <dgm:pt modelId="{3C80CC60-C944-446D-AF14-7BD1B9FB1409}" type="parTrans" cxnId="{A94A06E0-C366-46A6-A988-35FEF26C25BD}">
      <dgm:prSet/>
      <dgm:spPr/>
      <dgm:t>
        <a:bodyPr/>
        <a:lstStyle/>
        <a:p>
          <a:endParaRPr lang="en-US" sz="2000" kern="120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5A681827-C15E-4B45-A07C-7D6F09023A07}" type="sibTrans" cxnId="{A94A06E0-C366-46A6-A988-35FEF26C25BD}">
      <dgm:prSet/>
      <dgm:spPr/>
      <dgm:t>
        <a:bodyPr/>
        <a:lstStyle/>
        <a:p>
          <a:endParaRPr lang="en-US"/>
        </a:p>
      </dgm:t>
    </dgm:pt>
    <dgm:pt modelId="{4ADE36CD-1F3E-41D3-B05E-2F69239B62B0}" type="pres">
      <dgm:prSet presAssocID="{92D397C2-5E19-46C1-94BA-FF2C79EFFD3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8416E84-5756-445F-823B-49804D7C7309}" type="pres">
      <dgm:prSet presAssocID="{62827765-636C-444C-B245-020AA6C8A7EF}" presName="singleCycle" presStyleCnt="0"/>
      <dgm:spPr/>
    </dgm:pt>
    <dgm:pt modelId="{4871A56A-676A-40ED-8274-443C79EB7F31}" type="pres">
      <dgm:prSet presAssocID="{62827765-636C-444C-B245-020AA6C8A7EF}" presName="singleCenter" presStyleLbl="node1" presStyleIdx="0" presStyleCnt="4" custLinFactNeighborX="-1473" custLinFactNeighborY="-3740">
        <dgm:presLayoutVars>
          <dgm:chMax val="7"/>
          <dgm:chPref val="7"/>
        </dgm:presLayoutVars>
      </dgm:prSet>
      <dgm:spPr>
        <a:xfrm>
          <a:off x="3251199" y="2499970"/>
          <a:ext cx="1625600" cy="1625600"/>
        </a:xfrm>
        <a:prstGeom prst="roundRect">
          <a:avLst/>
        </a:prstGeom>
      </dgm:spPr>
    </dgm:pt>
    <dgm:pt modelId="{696E09D8-0B77-4381-9839-B771D8E78B1D}" type="pres">
      <dgm:prSet presAssocID="{186808F6-5F74-429C-8C76-2BC7A6851317}" presName="Name56" presStyleLbl="parChTrans1D2" presStyleIdx="0" presStyleCnt="3"/>
      <dgm:spPr/>
    </dgm:pt>
    <dgm:pt modelId="{A2F181EC-A9C2-4740-9C8A-9A70512F09E0}" type="pres">
      <dgm:prSet presAssocID="{BA4BD82B-5362-4117-B139-6DBC01ABB5F9}" presName="text0" presStyleLbl="node1" presStyleIdx="1" presStyleCnt="4" custScaleX="169633" custScaleY="129182" custRadScaleRad="89659" custRadScaleInc="-7327">
        <dgm:presLayoutVars>
          <dgm:bulletEnabled val="1"/>
        </dgm:presLayoutVars>
      </dgm:prSet>
      <dgm:spPr/>
    </dgm:pt>
    <dgm:pt modelId="{96DAB851-BFF7-4018-B9DE-50667981E56B}" type="pres">
      <dgm:prSet presAssocID="{87EDA1D2-E4E5-4FF4-B7B9-31A8A3AF2FCD}" presName="Name56" presStyleLbl="parChTrans1D2" presStyleIdx="1" presStyleCnt="3"/>
      <dgm:spPr/>
    </dgm:pt>
    <dgm:pt modelId="{BB94A778-A1DF-49F2-8374-179026162262}" type="pres">
      <dgm:prSet presAssocID="{D7D969AF-95B4-46D6-93BE-99705D4B940C}" presName="text0" presStyleLbl="node1" presStyleIdx="2" presStyleCnt="4" custScaleX="159921" custScaleY="129131" custRadScaleRad="95137" custRadScaleInc="-13767">
        <dgm:presLayoutVars>
          <dgm:bulletEnabled val="1"/>
        </dgm:presLayoutVars>
      </dgm:prSet>
      <dgm:spPr/>
    </dgm:pt>
    <dgm:pt modelId="{DBFD77EB-0934-44F8-943C-07756B1299D2}" type="pres">
      <dgm:prSet presAssocID="{3C80CC60-C944-446D-AF14-7BD1B9FB1409}" presName="Name56" presStyleLbl="parChTrans1D2" presStyleIdx="2" presStyleCnt="3"/>
      <dgm:spPr/>
    </dgm:pt>
    <dgm:pt modelId="{E4903586-D99E-487B-B4C1-B678643EE984}" type="pres">
      <dgm:prSet presAssocID="{E1F37986-17F7-4696-A3DC-43270C739861}" presName="text0" presStyleLbl="node1" presStyleIdx="3" presStyleCnt="4" custScaleX="173014" custScaleY="115215" custRadScaleRad="106307" custRadScaleInc="17957">
        <dgm:presLayoutVars>
          <dgm:bulletEnabled val="1"/>
        </dgm:presLayoutVars>
      </dgm:prSet>
      <dgm:spPr/>
    </dgm:pt>
  </dgm:ptLst>
  <dgm:cxnLst>
    <dgm:cxn modelId="{BF1BAD27-37CC-4423-B337-B723D6234C6A}" type="presOf" srcId="{186808F6-5F74-429C-8C76-2BC7A6851317}" destId="{696E09D8-0B77-4381-9839-B771D8E78B1D}" srcOrd="0" destOrd="0" presId="urn:microsoft.com/office/officeart/2008/layout/RadialCluster"/>
    <dgm:cxn modelId="{3C1A9668-1277-471D-BA9E-C7180AB7A587}" type="presOf" srcId="{62827765-636C-444C-B245-020AA6C8A7EF}" destId="{4871A56A-676A-40ED-8274-443C79EB7F31}" srcOrd="0" destOrd="0" presId="urn:microsoft.com/office/officeart/2008/layout/RadialCluster"/>
    <dgm:cxn modelId="{1C669589-BEE2-4A40-B12B-1CA43E02E362}" srcId="{92D397C2-5E19-46C1-94BA-FF2C79EFFD34}" destId="{62827765-636C-444C-B245-020AA6C8A7EF}" srcOrd="0" destOrd="0" parTransId="{0D3A45D1-2DC8-44A1-B8F7-399109A05C4C}" sibTransId="{7E40A518-38CA-4F2D-8D13-67770E700BDB}"/>
    <dgm:cxn modelId="{9FB4D18E-4A64-4B03-8C0B-005590F1753E}" type="presOf" srcId="{87EDA1D2-E4E5-4FF4-B7B9-31A8A3AF2FCD}" destId="{96DAB851-BFF7-4018-B9DE-50667981E56B}" srcOrd="0" destOrd="0" presId="urn:microsoft.com/office/officeart/2008/layout/RadialCluster"/>
    <dgm:cxn modelId="{B7564D9C-A947-4A9B-B039-496FA38E64C9}" type="presOf" srcId="{3C80CC60-C944-446D-AF14-7BD1B9FB1409}" destId="{DBFD77EB-0934-44F8-943C-07756B1299D2}" srcOrd="0" destOrd="0" presId="urn:microsoft.com/office/officeart/2008/layout/RadialCluster"/>
    <dgm:cxn modelId="{BD353BAA-0BD7-476D-9BE3-B4485B4BB291}" srcId="{62827765-636C-444C-B245-020AA6C8A7EF}" destId="{D7D969AF-95B4-46D6-93BE-99705D4B940C}" srcOrd="1" destOrd="0" parTransId="{87EDA1D2-E4E5-4FF4-B7B9-31A8A3AF2FCD}" sibTransId="{F83219D3-F167-476C-B34E-06031CF23696}"/>
    <dgm:cxn modelId="{BC6572AE-2F58-4089-8BA6-23F28B598BBF}" srcId="{62827765-636C-444C-B245-020AA6C8A7EF}" destId="{BA4BD82B-5362-4117-B139-6DBC01ABB5F9}" srcOrd="0" destOrd="0" parTransId="{186808F6-5F74-429C-8C76-2BC7A6851317}" sibTransId="{65F10193-F358-4D04-A14A-735A61B20D78}"/>
    <dgm:cxn modelId="{C54DF0B6-C3CB-45D7-B11A-8DC3DC311128}" type="presOf" srcId="{BA4BD82B-5362-4117-B139-6DBC01ABB5F9}" destId="{A2F181EC-A9C2-4740-9C8A-9A70512F09E0}" srcOrd="0" destOrd="0" presId="urn:microsoft.com/office/officeart/2008/layout/RadialCluster"/>
    <dgm:cxn modelId="{200EFAD3-14E7-445B-B89A-AA86D0C4E7F8}" type="presOf" srcId="{D7D969AF-95B4-46D6-93BE-99705D4B940C}" destId="{BB94A778-A1DF-49F2-8374-179026162262}" srcOrd="0" destOrd="0" presId="urn:microsoft.com/office/officeart/2008/layout/RadialCluster"/>
    <dgm:cxn modelId="{A94A06E0-C366-46A6-A988-35FEF26C25BD}" srcId="{62827765-636C-444C-B245-020AA6C8A7EF}" destId="{E1F37986-17F7-4696-A3DC-43270C739861}" srcOrd="2" destOrd="0" parTransId="{3C80CC60-C944-446D-AF14-7BD1B9FB1409}" sibTransId="{5A681827-C15E-4B45-A07C-7D6F09023A07}"/>
    <dgm:cxn modelId="{76DC43ED-9246-4D66-9103-84FC137B0148}" type="presOf" srcId="{E1F37986-17F7-4696-A3DC-43270C739861}" destId="{E4903586-D99E-487B-B4C1-B678643EE984}" srcOrd="0" destOrd="0" presId="urn:microsoft.com/office/officeart/2008/layout/RadialCluster"/>
    <dgm:cxn modelId="{FB0850EE-5201-470E-AE2B-981AFB40EE26}" type="presOf" srcId="{92D397C2-5E19-46C1-94BA-FF2C79EFFD34}" destId="{4ADE36CD-1F3E-41D3-B05E-2F69239B62B0}" srcOrd="0" destOrd="0" presId="urn:microsoft.com/office/officeart/2008/layout/RadialCluster"/>
    <dgm:cxn modelId="{D0AD6115-365C-48B6-BE3D-887A97EDCBC6}" type="presParOf" srcId="{4ADE36CD-1F3E-41D3-B05E-2F69239B62B0}" destId="{18416E84-5756-445F-823B-49804D7C7309}" srcOrd="0" destOrd="0" presId="urn:microsoft.com/office/officeart/2008/layout/RadialCluster"/>
    <dgm:cxn modelId="{763B285F-22F2-45E9-868E-816187D27B9B}" type="presParOf" srcId="{18416E84-5756-445F-823B-49804D7C7309}" destId="{4871A56A-676A-40ED-8274-443C79EB7F31}" srcOrd="0" destOrd="0" presId="urn:microsoft.com/office/officeart/2008/layout/RadialCluster"/>
    <dgm:cxn modelId="{A3413A68-9A80-4C13-A5B6-161ECCEF5366}" type="presParOf" srcId="{18416E84-5756-445F-823B-49804D7C7309}" destId="{696E09D8-0B77-4381-9839-B771D8E78B1D}" srcOrd="1" destOrd="0" presId="urn:microsoft.com/office/officeart/2008/layout/RadialCluster"/>
    <dgm:cxn modelId="{4C096DAE-37E1-4D8A-94FC-44D9A9B4076C}" type="presParOf" srcId="{18416E84-5756-445F-823B-49804D7C7309}" destId="{A2F181EC-A9C2-4740-9C8A-9A70512F09E0}" srcOrd="2" destOrd="0" presId="urn:microsoft.com/office/officeart/2008/layout/RadialCluster"/>
    <dgm:cxn modelId="{3086BD04-B9D2-4FFE-8BF4-EBC5776743C6}" type="presParOf" srcId="{18416E84-5756-445F-823B-49804D7C7309}" destId="{96DAB851-BFF7-4018-B9DE-50667981E56B}" srcOrd="3" destOrd="0" presId="urn:microsoft.com/office/officeart/2008/layout/RadialCluster"/>
    <dgm:cxn modelId="{F5BA84B6-ACB3-400E-8081-1E50CF297969}" type="presParOf" srcId="{18416E84-5756-445F-823B-49804D7C7309}" destId="{BB94A778-A1DF-49F2-8374-179026162262}" srcOrd="4" destOrd="0" presId="urn:microsoft.com/office/officeart/2008/layout/RadialCluster"/>
    <dgm:cxn modelId="{CE8EF7AE-F152-45E8-B2E5-2C4FC3DBDEDD}" type="presParOf" srcId="{18416E84-5756-445F-823B-49804D7C7309}" destId="{DBFD77EB-0934-44F8-943C-07756B1299D2}" srcOrd="5" destOrd="0" presId="urn:microsoft.com/office/officeart/2008/layout/RadialCluster"/>
    <dgm:cxn modelId="{2A897FD2-DC17-40F7-8679-4DA4081842EC}" type="presParOf" srcId="{18416E84-5756-445F-823B-49804D7C7309}" destId="{E4903586-D99E-487B-B4C1-B678643EE98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E1DE35-B971-4452-BBBB-1DBE54801D5F}" type="doc">
      <dgm:prSet loTypeId="urn:diagrams.loki3.com/TabbedArc+Icon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EA4A83-D8AF-4FF4-A2BF-F7DA0619D763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Low dose group :1-3 time/month</a:t>
          </a:r>
        </a:p>
      </dgm:t>
    </dgm:pt>
    <dgm:pt modelId="{9CBE29BF-58F0-4BA8-A5A5-F3D27D4D8BE1}" type="parTrans" cxnId="{DFDC8BA5-FEAB-4623-AF17-C35B3BCADC3D}">
      <dgm:prSet/>
      <dgm:spPr/>
      <dgm:t>
        <a:bodyPr/>
        <a:lstStyle/>
        <a:p>
          <a:endParaRPr lang="en-US"/>
        </a:p>
      </dgm:t>
    </dgm:pt>
    <dgm:pt modelId="{DB1B3FBF-3A6F-4C78-A383-0E35D684A102}" type="sibTrans" cxnId="{DFDC8BA5-FEAB-4623-AF17-C35B3BCADC3D}">
      <dgm:prSet/>
      <dgm:spPr/>
      <dgm:t>
        <a:bodyPr/>
        <a:lstStyle/>
        <a:p>
          <a:endParaRPr lang="en-US"/>
        </a:p>
      </dgm:t>
    </dgm:pt>
    <dgm:pt modelId="{CD7981B7-441F-4A4E-9B13-0A18E07F0B08}">
      <dgm:prSet phldrT="[Text]" custT="1"/>
      <dgm:spPr/>
      <dgm:t>
        <a:bodyPr/>
        <a:lstStyle/>
        <a:p>
          <a:endParaRPr lang="en-US" sz="2400" dirty="0">
            <a:solidFill>
              <a:schemeClr val="tx1"/>
            </a:solidFill>
          </a:endParaRPr>
        </a:p>
      </dgm:t>
    </dgm:pt>
    <dgm:pt modelId="{30274BCD-F4A1-4527-A7EE-FC231D18CEA4}" type="parTrans" cxnId="{AEBFB232-9611-4308-8B29-61A78D60A6D5}">
      <dgm:prSet/>
      <dgm:spPr/>
      <dgm:t>
        <a:bodyPr/>
        <a:lstStyle/>
        <a:p>
          <a:endParaRPr lang="en-US"/>
        </a:p>
      </dgm:t>
    </dgm:pt>
    <dgm:pt modelId="{C6F3AA69-D802-4B94-AEEB-1910485DA697}" type="sibTrans" cxnId="{AEBFB232-9611-4308-8B29-61A78D60A6D5}">
      <dgm:prSet/>
      <dgm:spPr/>
      <dgm:t>
        <a:bodyPr/>
        <a:lstStyle/>
        <a:p>
          <a:endParaRPr lang="en-US"/>
        </a:p>
      </dgm:t>
    </dgm:pt>
    <dgm:pt modelId="{A408DE57-1011-4144-8ACD-86B9FF7818FB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High dose group:&lt;7 times/week</a:t>
          </a:r>
        </a:p>
        <a:p>
          <a:endParaRPr lang="en-US" sz="2400" dirty="0">
            <a:solidFill>
              <a:schemeClr val="tx1"/>
            </a:solidFill>
          </a:endParaRPr>
        </a:p>
      </dgm:t>
    </dgm:pt>
    <dgm:pt modelId="{A59420EE-9B0F-42B1-BD53-C66356AA5D44}" type="parTrans" cxnId="{F8274803-B769-4F9C-9F38-CBE996DC1423}">
      <dgm:prSet/>
      <dgm:spPr/>
      <dgm:t>
        <a:bodyPr/>
        <a:lstStyle/>
        <a:p>
          <a:endParaRPr lang="en-US"/>
        </a:p>
      </dgm:t>
    </dgm:pt>
    <dgm:pt modelId="{C490A78C-350F-4A3D-85A4-5270BDDE6DAF}" type="sibTrans" cxnId="{F8274803-B769-4F9C-9F38-CBE996DC1423}">
      <dgm:prSet/>
      <dgm:spPr/>
      <dgm:t>
        <a:bodyPr/>
        <a:lstStyle/>
        <a:p>
          <a:endParaRPr lang="en-US"/>
        </a:p>
      </dgm:t>
    </dgm:pt>
    <dgm:pt modelId="{64A850E8-3F38-48E6-B82C-98627A2D8141}" type="pres">
      <dgm:prSet presAssocID="{FBE1DE35-B971-4452-BBBB-1DBE54801D5F}" presName="Name0" presStyleCnt="0">
        <dgm:presLayoutVars>
          <dgm:dir/>
          <dgm:resizeHandles val="exact"/>
        </dgm:presLayoutVars>
      </dgm:prSet>
      <dgm:spPr/>
    </dgm:pt>
    <dgm:pt modelId="{FBAE29D6-4368-4866-9E14-CA11915B0435}" type="pres">
      <dgm:prSet presAssocID="{80EA4A83-D8AF-4FF4-A2BF-F7DA0619D763}" presName="twoplus" presStyleLbl="node1" presStyleIdx="0" presStyleCnt="3" custScaleX="134130" custScaleY="151106">
        <dgm:presLayoutVars>
          <dgm:bulletEnabled val="1"/>
        </dgm:presLayoutVars>
      </dgm:prSet>
      <dgm:spPr/>
    </dgm:pt>
    <dgm:pt modelId="{86B6FB5F-1B54-4B3A-98EF-20EB1815485A}" type="pres">
      <dgm:prSet presAssocID="{CD7981B7-441F-4A4E-9B13-0A18E07F0B08}" presName="twoplus" presStyleLbl="node1" presStyleIdx="1" presStyleCnt="3" custScaleX="134130" custScaleY="151106">
        <dgm:presLayoutVars>
          <dgm:bulletEnabled val="1"/>
        </dgm:presLayoutVars>
      </dgm:prSet>
      <dgm:spPr/>
    </dgm:pt>
    <dgm:pt modelId="{DAC4B9EE-3005-493B-A73A-9AD89A65ACCC}" type="pres">
      <dgm:prSet presAssocID="{A408DE57-1011-4144-8ACD-86B9FF7818FB}" presName="twoplus" presStyleLbl="node1" presStyleIdx="2" presStyleCnt="3" custScaleX="134130" custScaleY="151106">
        <dgm:presLayoutVars>
          <dgm:bulletEnabled val="1"/>
        </dgm:presLayoutVars>
      </dgm:prSet>
      <dgm:spPr/>
    </dgm:pt>
  </dgm:ptLst>
  <dgm:cxnLst>
    <dgm:cxn modelId="{F8274803-B769-4F9C-9F38-CBE996DC1423}" srcId="{FBE1DE35-B971-4452-BBBB-1DBE54801D5F}" destId="{A408DE57-1011-4144-8ACD-86B9FF7818FB}" srcOrd="2" destOrd="0" parTransId="{A59420EE-9B0F-42B1-BD53-C66356AA5D44}" sibTransId="{C490A78C-350F-4A3D-85A4-5270BDDE6DAF}"/>
    <dgm:cxn modelId="{C4BA860D-017C-4717-BCEE-88FFD247287B}" type="presOf" srcId="{FBE1DE35-B971-4452-BBBB-1DBE54801D5F}" destId="{64A850E8-3F38-48E6-B82C-98627A2D8141}" srcOrd="0" destOrd="0" presId="urn:diagrams.loki3.com/TabbedArc+Icon"/>
    <dgm:cxn modelId="{AEBFB232-9611-4308-8B29-61A78D60A6D5}" srcId="{FBE1DE35-B971-4452-BBBB-1DBE54801D5F}" destId="{CD7981B7-441F-4A4E-9B13-0A18E07F0B08}" srcOrd="1" destOrd="0" parTransId="{30274BCD-F4A1-4527-A7EE-FC231D18CEA4}" sibTransId="{C6F3AA69-D802-4B94-AEEB-1910485DA697}"/>
    <dgm:cxn modelId="{7DFEB73D-4B83-48A4-BAE7-2132B51DF147}" type="presOf" srcId="{CD7981B7-441F-4A4E-9B13-0A18E07F0B08}" destId="{86B6FB5F-1B54-4B3A-98EF-20EB1815485A}" srcOrd="0" destOrd="0" presId="urn:diagrams.loki3.com/TabbedArc+Icon"/>
    <dgm:cxn modelId="{1A685086-84B9-420E-B9D3-D976DC6492F1}" type="presOf" srcId="{80EA4A83-D8AF-4FF4-A2BF-F7DA0619D763}" destId="{FBAE29D6-4368-4866-9E14-CA11915B0435}" srcOrd="0" destOrd="0" presId="urn:diagrams.loki3.com/TabbedArc+Icon"/>
    <dgm:cxn modelId="{DFDC8BA5-FEAB-4623-AF17-C35B3BCADC3D}" srcId="{FBE1DE35-B971-4452-BBBB-1DBE54801D5F}" destId="{80EA4A83-D8AF-4FF4-A2BF-F7DA0619D763}" srcOrd="0" destOrd="0" parTransId="{9CBE29BF-58F0-4BA8-A5A5-F3D27D4D8BE1}" sibTransId="{DB1B3FBF-3A6F-4C78-A383-0E35D684A102}"/>
    <dgm:cxn modelId="{F1692AE9-32DA-4A45-9ABB-5EBDE835222B}" type="presOf" srcId="{A408DE57-1011-4144-8ACD-86B9FF7818FB}" destId="{DAC4B9EE-3005-493B-A73A-9AD89A65ACCC}" srcOrd="0" destOrd="0" presId="urn:diagrams.loki3.com/TabbedArc+Icon"/>
    <dgm:cxn modelId="{59E7F9F6-78B2-4ECD-878A-1F5B38D131CF}" type="presParOf" srcId="{64A850E8-3F38-48E6-B82C-98627A2D8141}" destId="{FBAE29D6-4368-4866-9E14-CA11915B0435}" srcOrd="0" destOrd="0" presId="urn:diagrams.loki3.com/TabbedArc+Icon"/>
    <dgm:cxn modelId="{201A46D7-B1B5-451D-BB43-BFD9D0AB1BAD}" type="presParOf" srcId="{64A850E8-3F38-48E6-B82C-98627A2D8141}" destId="{86B6FB5F-1B54-4B3A-98EF-20EB1815485A}" srcOrd="1" destOrd="0" presId="urn:diagrams.loki3.com/TabbedArc+Icon"/>
    <dgm:cxn modelId="{FEF72F50-DD47-4E9B-B52B-CF8C47D9FDBE}" type="presParOf" srcId="{64A850E8-3F38-48E6-B82C-98627A2D8141}" destId="{DAC4B9EE-3005-493B-A73A-9AD89A65ACCC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1D929E-7691-4BB1-A5E7-38FA4E5FF8F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C8F526-D841-4768-B2D8-DA62234D3DBD}">
      <dgm:prSet phldrT="[Text]"/>
      <dgm:spPr/>
      <dgm:t>
        <a:bodyPr/>
        <a:lstStyle/>
        <a:p>
          <a:r>
            <a:rPr lang="en-US" dirty="0"/>
            <a:t>Different subtypes of BC based on hormone expression</a:t>
          </a:r>
        </a:p>
      </dgm:t>
    </dgm:pt>
    <dgm:pt modelId="{C82D0166-2BC4-418D-AF21-A9DF23357BF3}" type="parTrans" cxnId="{D10DEA1D-C1E7-4C45-9D78-0F5CEC9521C1}">
      <dgm:prSet/>
      <dgm:spPr/>
      <dgm:t>
        <a:bodyPr/>
        <a:lstStyle/>
        <a:p>
          <a:endParaRPr lang="en-US"/>
        </a:p>
      </dgm:t>
    </dgm:pt>
    <dgm:pt modelId="{F8FAC4F7-6A02-4904-B2F9-C1859829C4F0}" type="sibTrans" cxnId="{D10DEA1D-C1E7-4C45-9D78-0F5CEC9521C1}">
      <dgm:prSet/>
      <dgm:spPr/>
      <dgm:t>
        <a:bodyPr/>
        <a:lstStyle/>
        <a:p>
          <a:endParaRPr lang="en-US"/>
        </a:p>
      </dgm:t>
    </dgm:pt>
    <dgm:pt modelId="{EF46DEA3-66E8-4F82-A746-DC7893A27723}">
      <dgm:prSet phldrT="[Text]"/>
      <dgm:spPr/>
      <dgm:t>
        <a:bodyPr/>
        <a:lstStyle/>
        <a:p>
          <a:r>
            <a:rPr lang="en-US" dirty="0"/>
            <a:t>Estrogen receptor</a:t>
          </a:r>
        </a:p>
      </dgm:t>
    </dgm:pt>
    <dgm:pt modelId="{7AF5D394-8755-4E03-9557-0860D735654E}" type="parTrans" cxnId="{03924ADE-81F6-46D0-95C8-FAE46420D87C}">
      <dgm:prSet/>
      <dgm:spPr/>
      <dgm:t>
        <a:bodyPr/>
        <a:lstStyle/>
        <a:p>
          <a:endParaRPr lang="en-US"/>
        </a:p>
      </dgm:t>
    </dgm:pt>
    <dgm:pt modelId="{FE476AF9-5623-45F8-98FE-0BAF29108718}" type="sibTrans" cxnId="{03924ADE-81F6-46D0-95C8-FAE46420D87C}">
      <dgm:prSet/>
      <dgm:spPr/>
      <dgm:t>
        <a:bodyPr/>
        <a:lstStyle/>
        <a:p>
          <a:endParaRPr lang="en-US"/>
        </a:p>
      </dgm:t>
    </dgm:pt>
    <dgm:pt modelId="{46726CDC-5BE9-460F-92D9-C8A56C220E99}">
      <dgm:prSet phldrT="[Text]"/>
      <dgm:spPr/>
      <dgm:t>
        <a:bodyPr/>
        <a:lstStyle/>
        <a:p>
          <a:r>
            <a:rPr lang="en-US" dirty="0"/>
            <a:t>Progesterone receptor</a:t>
          </a:r>
        </a:p>
      </dgm:t>
    </dgm:pt>
    <dgm:pt modelId="{0F83D5CA-A1ED-4D44-8178-80084D266ACB}" type="parTrans" cxnId="{920BC707-569F-4AD0-8B3C-763E583D4721}">
      <dgm:prSet/>
      <dgm:spPr/>
      <dgm:t>
        <a:bodyPr/>
        <a:lstStyle/>
        <a:p>
          <a:endParaRPr lang="en-US"/>
        </a:p>
      </dgm:t>
    </dgm:pt>
    <dgm:pt modelId="{1BA1C139-8DC9-45E1-BD14-593F0B7CF24B}" type="sibTrans" cxnId="{920BC707-569F-4AD0-8B3C-763E583D4721}">
      <dgm:prSet/>
      <dgm:spPr/>
      <dgm:t>
        <a:bodyPr/>
        <a:lstStyle/>
        <a:p>
          <a:endParaRPr lang="en-US"/>
        </a:p>
      </dgm:t>
    </dgm:pt>
    <dgm:pt modelId="{A518B31F-1A93-4378-A149-917D6BFD109B}">
      <dgm:prSet phldrT="[Text]"/>
      <dgm:spPr/>
      <dgm:t>
        <a:bodyPr/>
        <a:lstStyle/>
        <a:p>
          <a:r>
            <a:rPr lang="en-US" dirty="0"/>
            <a:t>Human epidermal growth factor-2 receptor (HER-2)</a:t>
          </a:r>
        </a:p>
      </dgm:t>
    </dgm:pt>
    <dgm:pt modelId="{804B6A84-2FB6-4D83-858A-B2097B14B37C}" type="parTrans" cxnId="{CC3A1AEE-9345-4D63-B324-07435A65F4B6}">
      <dgm:prSet/>
      <dgm:spPr/>
      <dgm:t>
        <a:bodyPr/>
        <a:lstStyle/>
        <a:p>
          <a:endParaRPr lang="en-US"/>
        </a:p>
      </dgm:t>
    </dgm:pt>
    <dgm:pt modelId="{1DBF109B-5675-4EA6-BEC7-BB8338801592}" type="sibTrans" cxnId="{CC3A1AEE-9345-4D63-B324-07435A65F4B6}">
      <dgm:prSet/>
      <dgm:spPr/>
      <dgm:t>
        <a:bodyPr/>
        <a:lstStyle/>
        <a:p>
          <a:endParaRPr lang="en-US"/>
        </a:p>
      </dgm:t>
    </dgm:pt>
    <dgm:pt modelId="{4A61DCFE-1686-4E59-82B5-4F440E1CCA1A}">
      <dgm:prSet/>
      <dgm:spPr/>
      <dgm:t>
        <a:bodyPr/>
        <a:lstStyle/>
        <a:p>
          <a:endParaRPr lang="en-US" dirty="0"/>
        </a:p>
      </dgm:t>
    </dgm:pt>
    <dgm:pt modelId="{855BE3E6-D648-4C8E-A7FB-CEBA756FC062}" type="parTrans" cxnId="{8A5D21E1-8BB4-4C66-828B-3BC76698199B}">
      <dgm:prSet/>
      <dgm:spPr/>
      <dgm:t>
        <a:bodyPr/>
        <a:lstStyle/>
        <a:p>
          <a:endParaRPr lang="en-US"/>
        </a:p>
      </dgm:t>
    </dgm:pt>
    <dgm:pt modelId="{F4457C7A-E19E-4552-91FF-1333498C977B}" type="sibTrans" cxnId="{8A5D21E1-8BB4-4C66-828B-3BC76698199B}">
      <dgm:prSet/>
      <dgm:spPr/>
      <dgm:t>
        <a:bodyPr/>
        <a:lstStyle/>
        <a:p>
          <a:endParaRPr lang="en-US"/>
        </a:p>
      </dgm:t>
    </dgm:pt>
    <dgm:pt modelId="{182FF179-D7BA-4DA7-802C-8F2540109DDC}" type="pres">
      <dgm:prSet presAssocID="{981D929E-7691-4BB1-A5E7-38FA4E5FF8FC}" presName="vert0" presStyleCnt="0">
        <dgm:presLayoutVars>
          <dgm:dir/>
          <dgm:animOne val="branch"/>
          <dgm:animLvl val="lvl"/>
        </dgm:presLayoutVars>
      </dgm:prSet>
      <dgm:spPr/>
    </dgm:pt>
    <dgm:pt modelId="{3BD4CC28-0815-4B7E-B62A-4700162EA952}" type="pres">
      <dgm:prSet presAssocID="{67C8F526-D841-4768-B2D8-DA62234D3DBD}" presName="thickLine" presStyleLbl="alignNode1" presStyleIdx="0" presStyleCnt="2"/>
      <dgm:spPr/>
    </dgm:pt>
    <dgm:pt modelId="{5ECD0DB8-CAFE-4F6C-A2A6-98CCBF9BA850}" type="pres">
      <dgm:prSet presAssocID="{67C8F526-D841-4768-B2D8-DA62234D3DBD}" presName="horz1" presStyleCnt="0"/>
      <dgm:spPr/>
    </dgm:pt>
    <dgm:pt modelId="{ECF16B48-4D2F-4D57-9528-4303F6E82D35}" type="pres">
      <dgm:prSet presAssocID="{67C8F526-D841-4768-B2D8-DA62234D3DBD}" presName="tx1" presStyleLbl="revTx" presStyleIdx="0" presStyleCnt="5"/>
      <dgm:spPr/>
    </dgm:pt>
    <dgm:pt modelId="{01DDD447-BEB2-4E27-A81E-F13E2994BA0B}" type="pres">
      <dgm:prSet presAssocID="{67C8F526-D841-4768-B2D8-DA62234D3DBD}" presName="vert1" presStyleCnt="0"/>
      <dgm:spPr/>
    </dgm:pt>
    <dgm:pt modelId="{5673C1FB-61C2-4F86-B957-B9698B5CDE51}" type="pres">
      <dgm:prSet presAssocID="{EF46DEA3-66E8-4F82-A746-DC7893A27723}" presName="vertSpace2a" presStyleCnt="0"/>
      <dgm:spPr/>
    </dgm:pt>
    <dgm:pt modelId="{FB3573A2-5A8A-448C-8207-49B940F066F3}" type="pres">
      <dgm:prSet presAssocID="{EF46DEA3-66E8-4F82-A746-DC7893A27723}" presName="horz2" presStyleCnt="0"/>
      <dgm:spPr/>
    </dgm:pt>
    <dgm:pt modelId="{3632FA95-91E2-409B-9AE3-7101335FF708}" type="pres">
      <dgm:prSet presAssocID="{EF46DEA3-66E8-4F82-A746-DC7893A27723}" presName="horzSpace2" presStyleCnt="0"/>
      <dgm:spPr/>
    </dgm:pt>
    <dgm:pt modelId="{275AD35F-E99E-4C69-8963-3C4DA5BB8C47}" type="pres">
      <dgm:prSet presAssocID="{EF46DEA3-66E8-4F82-A746-DC7893A27723}" presName="tx2" presStyleLbl="revTx" presStyleIdx="1" presStyleCnt="5"/>
      <dgm:spPr/>
    </dgm:pt>
    <dgm:pt modelId="{B267333B-E0D1-4D17-B0A2-DB12F6F36C4C}" type="pres">
      <dgm:prSet presAssocID="{EF46DEA3-66E8-4F82-A746-DC7893A27723}" presName="vert2" presStyleCnt="0"/>
      <dgm:spPr/>
    </dgm:pt>
    <dgm:pt modelId="{B1A4E5CF-EF63-4A1D-8C24-92958466AFA8}" type="pres">
      <dgm:prSet presAssocID="{EF46DEA3-66E8-4F82-A746-DC7893A27723}" presName="thinLine2b" presStyleLbl="callout" presStyleIdx="0" presStyleCnt="3"/>
      <dgm:spPr/>
    </dgm:pt>
    <dgm:pt modelId="{6490492C-E0DD-47D7-AFF4-B65474BB12B5}" type="pres">
      <dgm:prSet presAssocID="{EF46DEA3-66E8-4F82-A746-DC7893A27723}" presName="vertSpace2b" presStyleCnt="0"/>
      <dgm:spPr/>
    </dgm:pt>
    <dgm:pt modelId="{F365A24C-BFCC-40A3-9CAC-FF430CEADF4A}" type="pres">
      <dgm:prSet presAssocID="{46726CDC-5BE9-460F-92D9-C8A56C220E99}" presName="horz2" presStyleCnt="0"/>
      <dgm:spPr/>
    </dgm:pt>
    <dgm:pt modelId="{575C5E0D-CB84-4FBB-9532-4F2BD7B757DF}" type="pres">
      <dgm:prSet presAssocID="{46726CDC-5BE9-460F-92D9-C8A56C220E99}" presName="horzSpace2" presStyleCnt="0"/>
      <dgm:spPr/>
    </dgm:pt>
    <dgm:pt modelId="{EFBE4BC4-A454-4E21-92B9-3916BDE455FF}" type="pres">
      <dgm:prSet presAssocID="{46726CDC-5BE9-460F-92D9-C8A56C220E99}" presName="tx2" presStyleLbl="revTx" presStyleIdx="2" presStyleCnt="5"/>
      <dgm:spPr/>
    </dgm:pt>
    <dgm:pt modelId="{C844DDC9-0CE7-4D26-8488-1404DCA69D4C}" type="pres">
      <dgm:prSet presAssocID="{46726CDC-5BE9-460F-92D9-C8A56C220E99}" presName="vert2" presStyleCnt="0"/>
      <dgm:spPr/>
    </dgm:pt>
    <dgm:pt modelId="{6ADDAE0D-1D8A-48C2-B7A5-E20EC977B7E9}" type="pres">
      <dgm:prSet presAssocID="{46726CDC-5BE9-460F-92D9-C8A56C220E99}" presName="thinLine2b" presStyleLbl="callout" presStyleIdx="1" presStyleCnt="3"/>
      <dgm:spPr/>
    </dgm:pt>
    <dgm:pt modelId="{6841F75D-034F-4900-B14E-0CC4EC4FFE8B}" type="pres">
      <dgm:prSet presAssocID="{46726CDC-5BE9-460F-92D9-C8A56C220E99}" presName="vertSpace2b" presStyleCnt="0"/>
      <dgm:spPr/>
    </dgm:pt>
    <dgm:pt modelId="{5CE126B7-2206-450C-A40F-F1C82868F8A4}" type="pres">
      <dgm:prSet presAssocID="{A518B31F-1A93-4378-A149-917D6BFD109B}" presName="horz2" presStyleCnt="0"/>
      <dgm:spPr/>
    </dgm:pt>
    <dgm:pt modelId="{3AD89A41-290C-4823-881E-891A5DD56DA0}" type="pres">
      <dgm:prSet presAssocID="{A518B31F-1A93-4378-A149-917D6BFD109B}" presName="horzSpace2" presStyleCnt="0"/>
      <dgm:spPr/>
    </dgm:pt>
    <dgm:pt modelId="{477BA03B-7BDE-4B3B-A2DC-3B8603B5A5CB}" type="pres">
      <dgm:prSet presAssocID="{A518B31F-1A93-4378-A149-917D6BFD109B}" presName="tx2" presStyleLbl="revTx" presStyleIdx="3" presStyleCnt="5"/>
      <dgm:spPr/>
    </dgm:pt>
    <dgm:pt modelId="{8878E4EC-DF6D-4A9F-903D-7D9628DFDD45}" type="pres">
      <dgm:prSet presAssocID="{A518B31F-1A93-4378-A149-917D6BFD109B}" presName="vert2" presStyleCnt="0"/>
      <dgm:spPr/>
    </dgm:pt>
    <dgm:pt modelId="{543DA17D-AA12-454A-8FC9-922AC9070F5E}" type="pres">
      <dgm:prSet presAssocID="{A518B31F-1A93-4378-A149-917D6BFD109B}" presName="thinLine2b" presStyleLbl="callout" presStyleIdx="2" presStyleCnt="3"/>
      <dgm:spPr/>
    </dgm:pt>
    <dgm:pt modelId="{D63665EC-C594-44C1-9B1D-996F4E61C120}" type="pres">
      <dgm:prSet presAssocID="{A518B31F-1A93-4378-A149-917D6BFD109B}" presName="vertSpace2b" presStyleCnt="0"/>
      <dgm:spPr/>
    </dgm:pt>
    <dgm:pt modelId="{53ADFC4B-B5E7-4B27-8A48-CDE626123473}" type="pres">
      <dgm:prSet presAssocID="{4A61DCFE-1686-4E59-82B5-4F440E1CCA1A}" presName="thickLine" presStyleLbl="alignNode1" presStyleIdx="1" presStyleCnt="2"/>
      <dgm:spPr/>
    </dgm:pt>
    <dgm:pt modelId="{64ECB7BE-5B09-4B91-9699-77D6F5A635E1}" type="pres">
      <dgm:prSet presAssocID="{4A61DCFE-1686-4E59-82B5-4F440E1CCA1A}" presName="horz1" presStyleCnt="0"/>
      <dgm:spPr/>
    </dgm:pt>
    <dgm:pt modelId="{125F6723-8ACA-49F0-B7C7-13CA771B3845}" type="pres">
      <dgm:prSet presAssocID="{4A61DCFE-1686-4E59-82B5-4F440E1CCA1A}" presName="tx1" presStyleLbl="revTx" presStyleIdx="4" presStyleCnt="5" custScaleY="200000"/>
      <dgm:spPr/>
    </dgm:pt>
    <dgm:pt modelId="{AEC1780F-0145-405D-B523-A595E4EC3BA3}" type="pres">
      <dgm:prSet presAssocID="{4A61DCFE-1686-4E59-82B5-4F440E1CCA1A}" presName="vert1" presStyleCnt="0"/>
      <dgm:spPr/>
    </dgm:pt>
  </dgm:ptLst>
  <dgm:cxnLst>
    <dgm:cxn modelId="{920BC707-569F-4AD0-8B3C-763E583D4721}" srcId="{67C8F526-D841-4768-B2D8-DA62234D3DBD}" destId="{46726CDC-5BE9-460F-92D9-C8A56C220E99}" srcOrd="1" destOrd="0" parTransId="{0F83D5CA-A1ED-4D44-8178-80084D266ACB}" sibTransId="{1BA1C139-8DC9-45E1-BD14-593F0B7CF24B}"/>
    <dgm:cxn modelId="{52379216-1D86-48B3-9D73-0E7B84DFB566}" type="presOf" srcId="{981D929E-7691-4BB1-A5E7-38FA4E5FF8FC}" destId="{182FF179-D7BA-4DA7-802C-8F2540109DDC}" srcOrd="0" destOrd="0" presId="urn:microsoft.com/office/officeart/2008/layout/LinedList"/>
    <dgm:cxn modelId="{D10DEA1D-C1E7-4C45-9D78-0F5CEC9521C1}" srcId="{981D929E-7691-4BB1-A5E7-38FA4E5FF8FC}" destId="{67C8F526-D841-4768-B2D8-DA62234D3DBD}" srcOrd="0" destOrd="0" parTransId="{C82D0166-2BC4-418D-AF21-A9DF23357BF3}" sibTransId="{F8FAC4F7-6A02-4904-B2F9-C1859829C4F0}"/>
    <dgm:cxn modelId="{DE48752E-C47A-4195-A892-32669D49A380}" type="presOf" srcId="{67C8F526-D841-4768-B2D8-DA62234D3DBD}" destId="{ECF16B48-4D2F-4D57-9528-4303F6E82D35}" srcOrd="0" destOrd="0" presId="urn:microsoft.com/office/officeart/2008/layout/LinedList"/>
    <dgm:cxn modelId="{BE780E75-5FC9-4CA3-9C6E-21ACDA3D0F7E}" type="presOf" srcId="{EF46DEA3-66E8-4F82-A746-DC7893A27723}" destId="{275AD35F-E99E-4C69-8963-3C4DA5BB8C47}" srcOrd="0" destOrd="0" presId="urn:microsoft.com/office/officeart/2008/layout/LinedList"/>
    <dgm:cxn modelId="{CE4F55B5-FD0C-4A96-ADA2-88807034EA22}" type="presOf" srcId="{46726CDC-5BE9-460F-92D9-C8A56C220E99}" destId="{EFBE4BC4-A454-4E21-92B9-3916BDE455FF}" srcOrd="0" destOrd="0" presId="urn:microsoft.com/office/officeart/2008/layout/LinedList"/>
    <dgm:cxn modelId="{C19DE3B6-7E4E-4B68-9C30-4C1F5D84EE40}" type="presOf" srcId="{A518B31F-1A93-4378-A149-917D6BFD109B}" destId="{477BA03B-7BDE-4B3B-A2DC-3B8603B5A5CB}" srcOrd="0" destOrd="0" presId="urn:microsoft.com/office/officeart/2008/layout/LinedList"/>
    <dgm:cxn modelId="{3D9A1ABE-ED61-4244-8F84-6B4A37C2C158}" type="presOf" srcId="{4A61DCFE-1686-4E59-82B5-4F440E1CCA1A}" destId="{125F6723-8ACA-49F0-B7C7-13CA771B3845}" srcOrd="0" destOrd="0" presId="urn:microsoft.com/office/officeart/2008/layout/LinedList"/>
    <dgm:cxn modelId="{03924ADE-81F6-46D0-95C8-FAE46420D87C}" srcId="{67C8F526-D841-4768-B2D8-DA62234D3DBD}" destId="{EF46DEA3-66E8-4F82-A746-DC7893A27723}" srcOrd="0" destOrd="0" parTransId="{7AF5D394-8755-4E03-9557-0860D735654E}" sibTransId="{FE476AF9-5623-45F8-98FE-0BAF29108718}"/>
    <dgm:cxn modelId="{8A5D21E1-8BB4-4C66-828B-3BC76698199B}" srcId="{981D929E-7691-4BB1-A5E7-38FA4E5FF8FC}" destId="{4A61DCFE-1686-4E59-82B5-4F440E1CCA1A}" srcOrd="1" destOrd="0" parTransId="{855BE3E6-D648-4C8E-A7FB-CEBA756FC062}" sibTransId="{F4457C7A-E19E-4552-91FF-1333498C977B}"/>
    <dgm:cxn modelId="{CC3A1AEE-9345-4D63-B324-07435A65F4B6}" srcId="{67C8F526-D841-4768-B2D8-DA62234D3DBD}" destId="{A518B31F-1A93-4378-A149-917D6BFD109B}" srcOrd="2" destOrd="0" parTransId="{804B6A84-2FB6-4D83-858A-B2097B14B37C}" sibTransId="{1DBF109B-5675-4EA6-BEC7-BB8338801592}"/>
    <dgm:cxn modelId="{82306994-7C36-4EEF-9637-5955D21BB80D}" type="presParOf" srcId="{182FF179-D7BA-4DA7-802C-8F2540109DDC}" destId="{3BD4CC28-0815-4B7E-B62A-4700162EA952}" srcOrd="0" destOrd="0" presId="urn:microsoft.com/office/officeart/2008/layout/LinedList"/>
    <dgm:cxn modelId="{7269F4F3-B252-4C86-A077-CE721531507B}" type="presParOf" srcId="{182FF179-D7BA-4DA7-802C-8F2540109DDC}" destId="{5ECD0DB8-CAFE-4F6C-A2A6-98CCBF9BA850}" srcOrd="1" destOrd="0" presId="urn:microsoft.com/office/officeart/2008/layout/LinedList"/>
    <dgm:cxn modelId="{4E0E1C59-6007-4E70-97A7-64E78F8F5CBD}" type="presParOf" srcId="{5ECD0DB8-CAFE-4F6C-A2A6-98CCBF9BA850}" destId="{ECF16B48-4D2F-4D57-9528-4303F6E82D35}" srcOrd="0" destOrd="0" presId="urn:microsoft.com/office/officeart/2008/layout/LinedList"/>
    <dgm:cxn modelId="{8BBBE3A0-8891-4503-8F13-28A59DF16BD4}" type="presParOf" srcId="{5ECD0DB8-CAFE-4F6C-A2A6-98CCBF9BA850}" destId="{01DDD447-BEB2-4E27-A81E-F13E2994BA0B}" srcOrd="1" destOrd="0" presId="urn:microsoft.com/office/officeart/2008/layout/LinedList"/>
    <dgm:cxn modelId="{32E399B7-5DD5-4FDE-AB60-CC18E0B5249E}" type="presParOf" srcId="{01DDD447-BEB2-4E27-A81E-F13E2994BA0B}" destId="{5673C1FB-61C2-4F86-B957-B9698B5CDE51}" srcOrd="0" destOrd="0" presId="urn:microsoft.com/office/officeart/2008/layout/LinedList"/>
    <dgm:cxn modelId="{3F48AB08-2611-4053-B14F-312D3D2111EE}" type="presParOf" srcId="{01DDD447-BEB2-4E27-A81E-F13E2994BA0B}" destId="{FB3573A2-5A8A-448C-8207-49B940F066F3}" srcOrd="1" destOrd="0" presId="urn:microsoft.com/office/officeart/2008/layout/LinedList"/>
    <dgm:cxn modelId="{B4A51E83-7579-4DB7-AC20-FB55BAD5E674}" type="presParOf" srcId="{FB3573A2-5A8A-448C-8207-49B940F066F3}" destId="{3632FA95-91E2-409B-9AE3-7101335FF708}" srcOrd="0" destOrd="0" presId="urn:microsoft.com/office/officeart/2008/layout/LinedList"/>
    <dgm:cxn modelId="{C0E22B60-13BC-441C-B93F-51C597C077EF}" type="presParOf" srcId="{FB3573A2-5A8A-448C-8207-49B940F066F3}" destId="{275AD35F-E99E-4C69-8963-3C4DA5BB8C47}" srcOrd="1" destOrd="0" presId="urn:microsoft.com/office/officeart/2008/layout/LinedList"/>
    <dgm:cxn modelId="{3B0B8F6F-2C39-4FEA-BCB7-3AF31B078EA6}" type="presParOf" srcId="{FB3573A2-5A8A-448C-8207-49B940F066F3}" destId="{B267333B-E0D1-4D17-B0A2-DB12F6F36C4C}" srcOrd="2" destOrd="0" presId="urn:microsoft.com/office/officeart/2008/layout/LinedList"/>
    <dgm:cxn modelId="{BB37D283-1E51-41C6-BD36-D45957705AE6}" type="presParOf" srcId="{01DDD447-BEB2-4E27-A81E-F13E2994BA0B}" destId="{B1A4E5CF-EF63-4A1D-8C24-92958466AFA8}" srcOrd="2" destOrd="0" presId="urn:microsoft.com/office/officeart/2008/layout/LinedList"/>
    <dgm:cxn modelId="{6FA25227-F1CC-4734-BD0A-9BF30CC36E6F}" type="presParOf" srcId="{01DDD447-BEB2-4E27-A81E-F13E2994BA0B}" destId="{6490492C-E0DD-47D7-AFF4-B65474BB12B5}" srcOrd="3" destOrd="0" presId="urn:microsoft.com/office/officeart/2008/layout/LinedList"/>
    <dgm:cxn modelId="{BA993703-1643-4CF3-9527-BD7A7BF20901}" type="presParOf" srcId="{01DDD447-BEB2-4E27-A81E-F13E2994BA0B}" destId="{F365A24C-BFCC-40A3-9CAC-FF430CEADF4A}" srcOrd="4" destOrd="0" presId="urn:microsoft.com/office/officeart/2008/layout/LinedList"/>
    <dgm:cxn modelId="{EC20A6AC-E4E1-4587-8540-7A831E84AD19}" type="presParOf" srcId="{F365A24C-BFCC-40A3-9CAC-FF430CEADF4A}" destId="{575C5E0D-CB84-4FBB-9532-4F2BD7B757DF}" srcOrd="0" destOrd="0" presId="urn:microsoft.com/office/officeart/2008/layout/LinedList"/>
    <dgm:cxn modelId="{BB2B876E-0AB2-4763-B8C8-BDD8641EF3BE}" type="presParOf" srcId="{F365A24C-BFCC-40A3-9CAC-FF430CEADF4A}" destId="{EFBE4BC4-A454-4E21-92B9-3916BDE455FF}" srcOrd="1" destOrd="0" presId="urn:microsoft.com/office/officeart/2008/layout/LinedList"/>
    <dgm:cxn modelId="{9880C518-5AB2-4EE9-9F08-38DDFACD3D58}" type="presParOf" srcId="{F365A24C-BFCC-40A3-9CAC-FF430CEADF4A}" destId="{C844DDC9-0CE7-4D26-8488-1404DCA69D4C}" srcOrd="2" destOrd="0" presId="urn:microsoft.com/office/officeart/2008/layout/LinedList"/>
    <dgm:cxn modelId="{4B88AC55-8DA0-4E76-A0C8-3B979EDFC3DF}" type="presParOf" srcId="{01DDD447-BEB2-4E27-A81E-F13E2994BA0B}" destId="{6ADDAE0D-1D8A-48C2-B7A5-E20EC977B7E9}" srcOrd="5" destOrd="0" presId="urn:microsoft.com/office/officeart/2008/layout/LinedList"/>
    <dgm:cxn modelId="{6F9AE1A8-9B98-4B7F-80E3-089E517A3FC5}" type="presParOf" srcId="{01DDD447-BEB2-4E27-A81E-F13E2994BA0B}" destId="{6841F75D-034F-4900-B14E-0CC4EC4FFE8B}" srcOrd="6" destOrd="0" presId="urn:microsoft.com/office/officeart/2008/layout/LinedList"/>
    <dgm:cxn modelId="{9A3BE3D5-D482-4924-BFC1-D5892AA70279}" type="presParOf" srcId="{01DDD447-BEB2-4E27-A81E-F13E2994BA0B}" destId="{5CE126B7-2206-450C-A40F-F1C82868F8A4}" srcOrd="7" destOrd="0" presId="urn:microsoft.com/office/officeart/2008/layout/LinedList"/>
    <dgm:cxn modelId="{751D73CF-AD55-4598-B3FA-033FBF02BC94}" type="presParOf" srcId="{5CE126B7-2206-450C-A40F-F1C82868F8A4}" destId="{3AD89A41-290C-4823-881E-891A5DD56DA0}" srcOrd="0" destOrd="0" presId="urn:microsoft.com/office/officeart/2008/layout/LinedList"/>
    <dgm:cxn modelId="{66E6407E-DE53-4715-88C6-33698A21FA0E}" type="presParOf" srcId="{5CE126B7-2206-450C-A40F-F1C82868F8A4}" destId="{477BA03B-7BDE-4B3B-A2DC-3B8603B5A5CB}" srcOrd="1" destOrd="0" presId="urn:microsoft.com/office/officeart/2008/layout/LinedList"/>
    <dgm:cxn modelId="{D8AEC402-CB99-4F9D-9A3E-EC7C2114F29E}" type="presParOf" srcId="{5CE126B7-2206-450C-A40F-F1C82868F8A4}" destId="{8878E4EC-DF6D-4A9F-903D-7D9628DFDD45}" srcOrd="2" destOrd="0" presId="urn:microsoft.com/office/officeart/2008/layout/LinedList"/>
    <dgm:cxn modelId="{F5B2AD86-8907-4FCC-80EF-56BA71C73B79}" type="presParOf" srcId="{01DDD447-BEB2-4E27-A81E-F13E2994BA0B}" destId="{543DA17D-AA12-454A-8FC9-922AC9070F5E}" srcOrd="8" destOrd="0" presId="urn:microsoft.com/office/officeart/2008/layout/LinedList"/>
    <dgm:cxn modelId="{C4BF8636-9714-434A-91BF-3D6B71599A5E}" type="presParOf" srcId="{01DDD447-BEB2-4E27-A81E-F13E2994BA0B}" destId="{D63665EC-C594-44C1-9B1D-996F4E61C120}" srcOrd="9" destOrd="0" presId="urn:microsoft.com/office/officeart/2008/layout/LinedList"/>
    <dgm:cxn modelId="{FF906924-59E7-4589-83FA-3FE8B2F3012E}" type="presParOf" srcId="{182FF179-D7BA-4DA7-802C-8F2540109DDC}" destId="{53ADFC4B-B5E7-4B27-8A48-CDE626123473}" srcOrd="2" destOrd="0" presId="urn:microsoft.com/office/officeart/2008/layout/LinedList"/>
    <dgm:cxn modelId="{E9741AF8-0EFF-4CDE-9833-4EF106427946}" type="presParOf" srcId="{182FF179-D7BA-4DA7-802C-8F2540109DDC}" destId="{64ECB7BE-5B09-4B91-9699-77D6F5A635E1}" srcOrd="3" destOrd="0" presId="urn:microsoft.com/office/officeart/2008/layout/LinedList"/>
    <dgm:cxn modelId="{A983BB69-2006-4C75-B31E-7EE91DEACEBB}" type="presParOf" srcId="{64ECB7BE-5B09-4B91-9699-77D6F5A635E1}" destId="{125F6723-8ACA-49F0-B7C7-13CA771B3845}" srcOrd="0" destOrd="0" presId="urn:microsoft.com/office/officeart/2008/layout/LinedList"/>
    <dgm:cxn modelId="{29E92A27-8FB6-4DB2-B619-7151D1446BB9}" type="presParOf" srcId="{64ECB7BE-5B09-4B91-9699-77D6F5A635E1}" destId="{AEC1780F-0145-405D-B523-A595E4EC3B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BFBDE-DC5B-4C5F-A607-4721C00FB321}">
      <dsp:nvSpPr>
        <dsp:cNvPr id="0" name=""/>
        <dsp:cNvSpPr/>
      </dsp:nvSpPr>
      <dsp:spPr>
        <a:xfrm>
          <a:off x="0" y="2727"/>
          <a:ext cx="4943061" cy="8995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Breast feeding</a:t>
          </a:r>
        </a:p>
      </dsp:txBody>
      <dsp:txXfrm>
        <a:off x="0" y="2727"/>
        <a:ext cx="4943061" cy="899589"/>
      </dsp:txXfrm>
    </dsp:sp>
    <dsp:sp modelId="{ED264F2E-C2A7-434A-9A8F-87ABD6167154}">
      <dsp:nvSpPr>
        <dsp:cNvPr id="0" name=""/>
        <dsp:cNvSpPr/>
      </dsp:nvSpPr>
      <dsp:spPr>
        <a:xfrm>
          <a:off x="0" y="947296"/>
          <a:ext cx="4943061" cy="899589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Reducing alcohol consumption</a:t>
          </a:r>
        </a:p>
      </dsp:txBody>
      <dsp:txXfrm>
        <a:off x="0" y="947296"/>
        <a:ext cx="4943061" cy="899589"/>
      </dsp:txXfrm>
    </dsp:sp>
    <dsp:sp modelId="{B7E8B98C-A83F-429A-A130-CF18D9BF30FA}">
      <dsp:nvSpPr>
        <dsp:cNvPr id="0" name=""/>
        <dsp:cNvSpPr/>
      </dsp:nvSpPr>
      <dsp:spPr>
        <a:xfrm>
          <a:off x="0" y="1891865"/>
          <a:ext cx="4943061" cy="899589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Preventing obesity</a:t>
          </a:r>
        </a:p>
      </dsp:txBody>
      <dsp:txXfrm>
        <a:off x="0" y="1891865"/>
        <a:ext cx="4943061" cy="899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00D79-8664-4722-85AC-041D99BBA970}">
      <dsp:nvSpPr>
        <dsp:cNvPr id="0" name=""/>
        <dsp:cNvSpPr/>
      </dsp:nvSpPr>
      <dsp:spPr>
        <a:xfrm>
          <a:off x="7042" y="321401"/>
          <a:ext cx="2105016" cy="1440620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High sugar intake</a:t>
          </a:r>
        </a:p>
      </dsp:txBody>
      <dsp:txXfrm>
        <a:off x="49236" y="363595"/>
        <a:ext cx="2020628" cy="1356232"/>
      </dsp:txXfrm>
    </dsp:sp>
    <dsp:sp modelId="{AC8E70B6-4DDA-40EE-9C15-5898EC3FED07}">
      <dsp:nvSpPr>
        <dsp:cNvPr id="0" name=""/>
        <dsp:cNvSpPr/>
      </dsp:nvSpPr>
      <dsp:spPr>
        <a:xfrm>
          <a:off x="2322560" y="780689"/>
          <a:ext cx="446263" cy="522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322560" y="885098"/>
        <a:ext cx="312384" cy="313226"/>
      </dsp:txXfrm>
    </dsp:sp>
    <dsp:sp modelId="{CA6A383A-90DE-4DE1-BA7A-27267923D834}">
      <dsp:nvSpPr>
        <dsp:cNvPr id="0" name=""/>
        <dsp:cNvSpPr/>
      </dsp:nvSpPr>
      <dsp:spPr>
        <a:xfrm>
          <a:off x="2954065" y="321401"/>
          <a:ext cx="2105016" cy="1440620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DM-type2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Encouraging calorie intake</a:t>
          </a:r>
        </a:p>
      </dsp:txBody>
      <dsp:txXfrm>
        <a:off x="2996259" y="363595"/>
        <a:ext cx="2020628" cy="1356232"/>
      </dsp:txXfrm>
    </dsp:sp>
    <dsp:sp modelId="{EFC50415-E38F-43DB-BED5-B7B68308F00F}">
      <dsp:nvSpPr>
        <dsp:cNvPr id="0" name=""/>
        <dsp:cNvSpPr/>
      </dsp:nvSpPr>
      <dsp:spPr>
        <a:xfrm>
          <a:off x="5269583" y="780689"/>
          <a:ext cx="446263" cy="522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74681"/>
            <a:satOff val="409"/>
            <a:lumOff val="321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269583" y="885098"/>
        <a:ext cx="312384" cy="313226"/>
      </dsp:txXfrm>
    </dsp:sp>
    <dsp:sp modelId="{8CD2704F-0B6B-402F-A33F-C9BEF4DAFE8B}">
      <dsp:nvSpPr>
        <dsp:cNvPr id="0" name=""/>
        <dsp:cNvSpPr/>
      </dsp:nvSpPr>
      <dsp:spPr>
        <a:xfrm>
          <a:off x="5901088" y="321401"/>
          <a:ext cx="2105016" cy="1440620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obesity</a:t>
          </a:r>
        </a:p>
      </dsp:txBody>
      <dsp:txXfrm>
        <a:off x="5943282" y="363595"/>
        <a:ext cx="2020628" cy="1356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1A56A-676A-40ED-8274-443C79EB7F31}">
      <dsp:nvSpPr>
        <dsp:cNvPr id="0" name=""/>
        <dsp:cNvSpPr/>
      </dsp:nvSpPr>
      <dsp:spPr>
        <a:xfrm>
          <a:off x="3297054" y="2104370"/>
          <a:ext cx="1465500" cy="1465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artificial sweeteners </a:t>
          </a:r>
        </a:p>
      </dsp:txBody>
      <dsp:txXfrm>
        <a:off x="3368594" y="2175910"/>
        <a:ext cx="1322420" cy="1322420"/>
      </dsp:txXfrm>
    </dsp:sp>
    <dsp:sp modelId="{696E09D8-0B77-4381-9839-B771D8E78B1D}">
      <dsp:nvSpPr>
        <dsp:cNvPr id="0" name=""/>
        <dsp:cNvSpPr/>
      </dsp:nvSpPr>
      <dsp:spPr>
        <a:xfrm rot="16035337">
          <a:off x="3744207" y="1865615"/>
          <a:ext cx="4780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8057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181EC-A9C2-4740-9C8A-9A70512F09E0}">
      <dsp:nvSpPr>
        <dsp:cNvPr id="0" name=""/>
        <dsp:cNvSpPr/>
      </dsp:nvSpPr>
      <dsp:spPr>
        <a:xfrm>
          <a:off x="3108589" y="358442"/>
          <a:ext cx="1665601" cy="1268419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reduce energy consumption  </a:t>
          </a:r>
        </a:p>
      </dsp:txBody>
      <dsp:txXfrm>
        <a:off x="3170508" y="420361"/>
        <a:ext cx="1541763" cy="1144581"/>
      </dsp:txXfrm>
    </dsp:sp>
    <dsp:sp modelId="{96DAB851-BFF7-4018-B9DE-50667981E56B}">
      <dsp:nvSpPr>
        <dsp:cNvPr id="0" name=""/>
        <dsp:cNvSpPr/>
      </dsp:nvSpPr>
      <dsp:spPr>
        <a:xfrm rot="1504217">
          <a:off x="4734561" y="3305807"/>
          <a:ext cx="5942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27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4A778-A1DF-49F2-8374-179026162262}">
      <dsp:nvSpPr>
        <dsp:cNvPr id="0" name=""/>
        <dsp:cNvSpPr/>
      </dsp:nvSpPr>
      <dsp:spPr>
        <a:xfrm>
          <a:off x="5300838" y="3165034"/>
          <a:ext cx="1570240" cy="1267918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maintain weight</a:t>
          </a:r>
        </a:p>
      </dsp:txBody>
      <dsp:txXfrm>
        <a:off x="5362733" y="3226929"/>
        <a:ext cx="1446450" cy="1144128"/>
      </dsp:txXfrm>
    </dsp:sp>
    <dsp:sp modelId="{DBFD77EB-0934-44F8-943C-07756B1299D2}">
      <dsp:nvSpPr>
        <dsp:cNvPr id="0" name=""/>
        <dsp:cNvSpPr/>
      </dsp:nvSpPr>
      <dsp:spPr>
        <a:xfrm rot="9386400">
          <a:off x="2657531" y="3290012"/>
          <a:ext cx="6673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7336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03586-D99E-487B-B4C1-B678643EE984}">
      <dsp:nvSpPr>
        <dsp:cNvPr id="0" name=""/>
        <dsp:cNvSpPr/>
      </dsp:nvSpPr>
      <dsp:spPr>
        <a:xfrm>
          <a:off x="986546" y="3228130"/>
          <a:ext cx="1698799" cy="1131279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promote weight loss </a:t>
          </a:r>
        </a:p>
      </dsp:txBody>
      <dsp:txXfrm>
        <a:off x="1041770" y="3283354"/>
        <a:ext cx="1588351" cy="10208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E29D6-4368-4866-9E14-CA11915B0435}">
      <dsp:nvSpPr>
        <dsp:cNvPr id="0" name=""/>
        <dsp:cNvSpPr/>
      </dsp:nvSpPr>
      <dsp:spPr>
        <a:xfrm rot="19200000">
          <a:off x="-407145" y="1828543"/>
          <a:ext cx="3226657" cy="2362772"/>
        </a:xfrm>
        <a:prstGeom prst="round2Same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Low dose group :1-3 time/month</a:t>
          </a:r>
        </a:p>
      </dsp:txBody>
      <dsp:txXfrm>
        <a:off x="-254734" y="1930392"/>
        <a:ext cx="2995975" cy="2247431"/>
      </dsp:txXfrm>
    </dsp:sp>
    <dsp:sp modelId="{86B6FB5F-1B54-4B3A-98EF-20EB1815485A}">
      <dsp:nvSpPr>
        <dsp:cNvPr id="0" name=""/>
        <dsp:cNvSpPr/>
      </dsp:nvSpPr>
      <dsp:spPr>
        <a:xfrm>
          <a:off x="2315465" y="837594"/>
          <a:ext cx="3226657" cy="2362772"/>
        </a:xfrm>
        <a:prstGeom prst="round2Same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2430806" y="952935"/>
        <a:ext cx="2995975" cy="2247431"/>
      </dsp:txXfrm>
    </dsp:sp>
    <dsp:sp modelId="{DAC4B9EE-3005-493B-A73A-9AD89A65ACCC}">
      <dsp:nvSpPr>
        <dsp:cNvPr id="0" name=""/>
        <dsp:cNvSpPr/>
      </dsp:nvSpPr>
      <dsp:spPr>
        <a:xfrm rot="2400000">
          <a:off x="5038077" y="1828543"/>
          <a:ext cx="3226657" cy="2362772"/>
        </a:xfrm>
        <a:prstGeom prst="round2Same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High dose group:&lt;7 times/week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5116348" y="1930392"/>
        <a:ext cx="2995975" cy="22474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4CC28-0815-4B7E-B62A-4700162EA952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16B48-4D2F-4D57-9528-4303F6E82D35}">
      <dsp:nvSpPr>
        <dsp:cNvPr id="0" name=""/>
        <dsp:cNvSpPr/>
      </dsp:nvSpPr>
      <dsp:spPr>
        <a:xfrm>
          <a:off x="0" y="2124"/>
          <a:ext cx="210312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Different subtypes of BC based on hormone expression</a:t>
          </a:r>
        </a:p>
      </dsp:txBody>
      <dsp:txXfrm>
        <a:off x="0" y="2124"/>
        <a:ext cx="2103120" cy="1449029"/>
      </dsp:txXfrm>
    </dsp:sp>
    <dsp:sp modelId="{275AD35F-E99E-4C69-8963-3C4DA5BB8C47}">
      <dsp:nvSpPr>
        <dsp:cNvPr id="0" name=""/>
        <dsp:cNvSpPr/>
      </dsp:nvSpPr>
      <dsp:spPr>
        <a:xfrm>
          <a:off x="2260854" y="24765"/>
          <a:ext cx="8254746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Estrogen receptor</a:t>
          </a:r>
        </a:p>
      </dsp:txBody>
      <dsp:txXfrm>
        <a:off x="2260854" y="24765"/>
        <a:ext cx="8254746" cy="452821"/>
      </dsp:txXfrm>
    </dsp:sp>
    <dsp:sp modelId="{B1A4E5CF-EF63-4A1D-8C24-92958466AFA8}">
      <dsp:nvSpPr>
        <dsp:cNvPr id="0" name=""/>
        <dsp:cNvSpPr/>
      </dsp:nvSpPr>
      <dsp:spPr>
        <a:xfrm>
          <a:off x="2103120" y="477587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E4BC4-A454-4E21-92B9-3916BDE455FF}">
      <dsp:nvSpPr>
        <dsp:cNvPr id="0" name=""/>
        <dsp:cNvSpPr/>
      </dsp:nvSpPr>
      <dsp:spPr>
        <a:xfrm>
          <a:off x="2260854" y="500228"/>
          <a:ext cx="8254746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Progesterone receptor</a:t>
          </a:r>
        </a:p>
      </dsp:txBody>
      <dsp:txXfrm>
        <a:off x="2260854" y="500228"/>
        <a:ext cx="8254746" cy="452821"/>
      </dsp:txXfrm>
    </dsp:sp>
    <dsp:sp modelId="{6ADDAE0D-1D8A-48C2-B7A5-E20EC977B7E9}">
      <dsp:nvSpPr>
        <dsp:cNvPr id="0" name=""/>
        <dsp:cNvSpPr/>
      </dsp:nvSpPr>
      <dsp:spPr>
        <a:xfrm>
          <a:off x="2103120" y="95305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BA03B-7BDE-4B3B-A2DC-3B8603B5A5CB}">
      <dsp:nvSpPr>
        <dsp:cNvPr id="0" name=""/>
        <dsp:cNvSpPr/>
      </dsp:nvSpPr>
      <dsp:spPr>
        <a:xfrm>
          <a:off x="2260854" y="975691"/>
          <a:ext cx="8254746" cy="452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Human epidermal growth factor-2 receptor (HER-2)</a:t>
          </a:r>
        </a:p>
      </dsp:txBody>
      <dsp:txXfrm>
        <a:off x="2260854" y="975691"/>
        <a:ext cx="8254746" cy="452821"/>
      </dsp:txXfrm>
    </dsp:sp>
    <dsp:sp modelId="{543DA17D-AA12-454A-8FC9-922AC9070F5E}">
      <dsp:nvSpPr>
        <dsp:cNvPr id="0" name=""/>
        <dsp:cNvSpPr/>
      </dsp:nvSpPr>
      <dsp:spPr>
        <a:xfrm>
          <a:off x="2103120" y="142851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DFC4B-B5E7-4B27-8A48-CDE626123473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F6723-8ACA-49F0-B7C7-13CA771B3845}">
      <dsp:nvSpPr>
        <dsp:cNvPr id="0" name=""/>
        <dsp:cNvSpPr/>
      </dsp:nvSpPr>
      <dsp:spPr>
        <a:xfrm>
          <a:off x="0" y="1451154"/>
          <a:ext cx="2101066" cy="289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0" y="1451154"/>
        <a:ext cx="2101066" cy="2898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2B48-D59A-CCF6-755C-4EA5626CB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609B65-85A6-835E-E8D3-836CEAE24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BBFE9-C031-D8C3-3C08-5BF89A82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3AB1D-A52F-1413-9725-8F0667211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1B6E9-97B8-1FD9-CD06-A6C1739E8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6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A183-5E40-5836-E9CD-F4F8D880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DD3EDB-91BA-DF84-F639-8809B5531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3186F-927E-55A4-B852-7D04FA89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77B23-1CF1-452C-7AAF-22CCACC6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7BF98-E77F-B532-A4CB-35DCA1FC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3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88095-12A7-579E-AD87-861E30DA05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A4936-7573-AD8B-51C7-BE4D935D0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0689C-5CA2-4143-0F0E-D00D0671C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21ED0-6B31-85EE-A89E-9CF76C9E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54587-AF44-D13D-7157-B8E1A5C0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9D1B9-08C2-CADB-DAB2-5F16A637F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DF1E4-4D82-77B8-648C-335DEC4E8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B3E5B-B930-D1CA-17E0-A9848864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744A0-CFB7-216C-528F-D88C5BEF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10B5-D9D2-2409-FA4D-3585E430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EC7B-527B-DFE5-6851-349414BC0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02F89-2CC1-5F9A-0ED0-A13EAA097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C6417-E916-04C9-066E-0C3AB088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ED8BC-A920-D41A-43F2-ED8E8BD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2A0F8-5E95-6F90-224A-DF333FB3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EB9B0-A6A8-7F28-5C99-B92571D3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5F26-CAE4-CDAC-C3FB-D76D2C991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6FF2-9653-CF04-8C1A-413E1D607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152C3-87B9-BFC6-2008-FE5EFDCC2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65710-719B-C6A2-B0F5-2D1D97DD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796A9-8BD9-3440-C8EA-8E1492BF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7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4D213-F26E-78B5-23CB-265800C4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22859-FDCA-D18C-7CFB-D59BA485F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FDEC2-6CC3-9E91-45C3-61DD496CC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9C492-3436-3681-EF77-757520FC1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BFABC-2481-2F21-79BD-4600A8632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BEC40-2EAE-51D0-E561-6F77773A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DFFBB5-FBDE-B5E3-CA51-1351640B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68AB44-79BC-B788-ED39-BA11CD1A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4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A1EE-B9C6-EAC2-BAAE-C0702D80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F21192-A55A-418B-6440-FBF55A0F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DD287-2EDD-0D3A-24EB-02AAF076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33B92-4B11-4264-8625-92CDD931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C72D6-27CC-9B8E-ED8A-D6D7F1C2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4E6EB-F004-DE68-76A9-84908C28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33C69-0975-D0C2-8D79-F2A37202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3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D2816-3525-BF02-3785-CFC80089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60A40-EDC0-95F7-7BE3-D8AACB08D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CBF79-1D58-180B-1BD3-072E013FF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6ED90-982D-5300-B18F-01812839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F125E-C36E-5672-8D5A-E29A1732C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672CD-5045-F19D-FF1D-EE708A5B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0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1F8B-3F42-B887-9C37-482E70BF1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5775A-D9BA-2ABF-B0F7-F3F75B2DC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5D31D-20E3-4835-D801-CC1C89340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4BE65-7D71-3FC1-8C4E-C9B17900C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86696-A2C3-0455-FE1A-C34D48CC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17BF7-F98E-A78A-53C7-0CB5F5D1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1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70543-8BC9-8303-1A37-3C34D39C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68ED9-0AE0-3D38-CC77-8696D2228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F8FD0-48B7-A13A-3CCD-2969811B0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5956B-04EF-4F0D-859E-7A1DE1674ADF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D518A-5E11-D408-5DEA-A54AE34B6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A4D4F-817B-86B7-6CBA-EA7D0BB4C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C2A70-D586-4801-98A9-F7F00B06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7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0904A-5287-5CF0-D4FD-8E0C26D64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/>
              <a:t>Association between Consumption of Artificial</a:t>
            </a:r>
            <a:br>
              <a:rPr lang="en-US" sz="3200" dirty="0"/>
            </a:br>
            <a:r>
              <a:rPr lang="en-US" sz="3200" dirty="0"/>
              <a:t>Sweeteners and Breast Cancer Risk: A Systematic</a:t>
            </a:r>
            <a:br>
              <a:rPr lang="en-US" sz="3200" dirty="0"/>
            </a:br>
            <a:r>
              <a:rPr lang="en-US" sz="3200" dirty="0"/>
              <a:t>Review and Meta-Analysis of Observational</a:t>
            </a:r>
            <a:br>
              <a:rPr lang="en-US" sz="3200" dirty="0"/>
            </a:br>
            <a:r>
              <a:rPr lang="en-US" sz="3200" dirty="0"/>
              <a:t>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B5C43-49B8-964A-B696-022465D6B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Nutrition and Cancer, 75:3</a:t>
            </a:r>
          </a:p>
          <a:p>
            <a:pPr algn="l"/>
            <a:r>
              <a:rPr lang="en-US" dirty="0"/>
              <a:t>Journal club- 8/4/2023</a:t>
            </a:r>
          </a:p>
          <a:p>
            <a:pPr algn="l"/>
            <a:r>
              <a:rPr lang="en-US" dirty="0"/>
              <a:t>Presentation by: </a:t>
            </a:r>
            <a:r>
              <a:rPr lang="en-US" dirty="0" err="1"/>
              <a:t>Maede</a:t>
            </a:r>
            <a:r>
              <a:rPr lang="en-US" dirty="0"/>
              <a:t> </a:t>
            </a:r>
            <a:r>
              <a:rPr lang="en-US" dirty="0" err="1"/>
              <a:t>mousavi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0769A-9D48-6DDD-BF94-0855C48B1C2A}"/>
              </a:ext>
            </a:extLst>
          </p:cNvPr>
          <p:cNvSpPr txBox="1"/>
          <p:nvPr/>
        </p:nvSpPr>
        <p:spPr>
          <a:xfrm>
            <a:off x="1634836" y="512618"/>
            <a:ext cx="5278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name of God</a:t>
            </a:r>
          </a:p>
        </p:txBody>
      </p:sp>
    </p:spTree>
    <p:extLst>
      <p:ext uri="{BB962C8B-B14F-4D97-AF65-F5344CB8AC3E}">
        <p14:creationId xmlns:p14="http://schemas.microsoft.com/office/powerpoint/2010/main" val="388071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6A76-7143-00BD-7FCE-5EFFE70D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EA59F-BE16-49E2-3EFF-5604B34AA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one study each was conducted in these countries, Denmark, Italy, Australia, America, and France. </a:t>
            </a:r>
          </a:p>
          <a:p>
            <a:r>
              <a:rPr lang="en-US" dirty="0"/>
              <a:t>The time of the experiment :1984 to 2021, and the articles were published between 1990 and 2022.</a:t>
            </a:r>
          </a:p>
          <a:p>
            <a:r>
              <a:rPr lang="en-US" dirty="0"/>
              <a:t> The exposure assessment: questionnaire or interview.</a:t>
            </a:r>
          </a:p>
          <a:p>
            <a:r>
              <a:rPr lang="en-US" dirty="0"/>
              <a:t> The cohort studies were conducted in MCCS, NHS, NHSII and </a:t>
            </a:r>
            <a:r>
              <a:rPr lang="en-US" dirty="0" err="1"/>
              <a:t>NutriNet-Santé</a:t>
            </a:r>
            <a:r>
              <a:rPr lang="en-US" dirty="0"/>
              <a:t> </a:t>
            </a:r>
          </a:p>
          <a:p>
            <a:r>
              <a:rPr lang="en-US" dirty="0"/>
              <a:t>enrolled 314,056 participants in total, of which 13,304 suffered from the BC.</a:t>
            </a:r>
          </a:p>
          <a:p>
            <a:r>
              <a:rPr lang="en-US" dirty="0"/>
              <a:t> In case-control studies, they included 4,043 cancer cases and 3,910 controls.</a:t>
            </a:r>
          </a:p>
          <a:p>
            <a:r>
              <a:rPr lang="en-US" dirty="0"/>
              <a:t>the recruitment age: 18 to 70 and the median follow-up time: 7.8 to 11.6</a:t>
            </a:r>
          </a:p>
          <a:p>
            <a:r>
              <a:rPr lang="en-US" dirty="0"/>
              <a:t>Age adjustment: in every analysis,</a:t>
            </a:r>
          </a:p>
          <a:p>
            <a:r>
              <a:rPr lang="en-US" dirty="0"/>
              <a:t> the remaining: place of residence, SEIFA, smoking, alcohol drinking, physical activity, BMI, total energy intake, consumption of hot beverages, family history of BC,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The quality of all the </a:t>
            </a:r>
            <a:r>
              <a:rPr lang="en-US"/>
              <a:t>studies were </a:t>
            </a:r>
            <a:r>
              <a:rPr lang="en-US" dirty="0"/>
              <a:t>assessed using the Newcastle-Ottawa Scale</a:t>
            </a:r>
          </a:p>
        </p:txBody>
      </p:sp>
    </p:spTree>
    <p:extLst>
      <p:ext uri="{BB962C8B-B14F-4D97-AF65-F5344CB8AC3E}">
        <p14:creationId xmlns:p14="http://schemas.microsoft.com/office/powerpoint/2010/main" val="35074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76A2-237C-6262-163B-982745458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FB2C-E4BF-4883-55A9-66CC48FA9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662"/>
            <a:ext cx="4212102" cy="776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Classification of exposure group: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256730F-E12B-1CB9-6180-AAD1D8618D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2647474"/>
              </p:ext>
            </p:extLst>
          </p:nvPr>
        </p:nvGraphicFramePr>
        <p:xfrm>
          <a:off x="3030805" y="914544"/>
          <a:ext cx="7857589" cy="5028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C4AF27-7A20-A082-C82A-DD84F081ABB3}"/>
              </a:ext>
            </a:extLst>
          </p:cNvPr>
          <p:cNvSpPr txBox="1"/>
          <p:nvPr/>
        </p:nvSpPr>
        <p:spPr>
          <a:xfrm>
            <a:off x="5615354" y="2015348"/>
            <a:ext cx="248060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2600" dirty="0">
                <a:latin typeface="Calibri" panose="020F0502020204030204"/>
              </a:rPr>
              <a:t>middle-dose group :</a:t>
            </a:r>
          </a:p>
          <a:p>
            <a:r>
              <a:rPr lang="en-US" sz="2600" dirty="0">
                <a:latin typeface="Calibri" panose="020F0502020204030204"/>
              </a:rPr>
              <a:t>&gt;1 time/week &amp;</a:t>
            </a:r>
          </a:p>
          <a:p>
            <a:r>
              <a:rPr lang="en-US" sz="2600" dirty="0">
                <a:latin typeface="Calibri" panose="020F0502020204030204"/>
              </a:rPr>
              <a:t>&lt;7 times/week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F8E389-52D0-54E8-4528-C54D542BFB6D}"/>
              </a:ext>
            </a:extLst>
          </p:cNvPr>
          <p:cNvSpPr txBox="1"/>
          <p:nvPr/>
        </p:nvSpPr>
        <p:spPr>
          <a:xfrm>
            <a:off x="708268" y="5806450"/>
            <a:ext cx="10022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intake of non-exposure group or very-low-dose group was &lt; once a month </a:t>
            </a:r>
          </a:p>
        </p:txBody>
      </p:sp>
    </p:spTree>
    <p:extLst>
      <p:ext uri="{BB962C8B-B14F-4D97-AF65-F5344CB8AC3E}">
        <p14:creationId xmlns:p14="http://schemas.microsoft.com/office/powerpoint/2010/main" val="2263529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82DD-CCA7-7DD2-1647-68AF31C6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30C37-638B-000A-CBF2-F0E640318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studies were included in the systematic review, 2 case-control studies and three cohort studies.</a:t>
            </a:r>
          </a:p>
          <a:p>
            <a:r>
              <a:rPr lang="en-US" dirty="0"/>
              <a:t>Artificial Sweeteners and Risk of Breast Cancer: In this mate-analysis, the participant exposed to artificial sweeteners had no different incidence of BC from the non-exposure group (OR = 0.98, 95%CI = [0.94-1.03], p = 0.450)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6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0E2D0-9A5E-8D8C-0A76-0C703B32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results</a:t>
            </a:r>
            <a:br>
              <a:rPr lang="en-US" sz="2800" dirty="0"/>
            </a:br>
            <a:r>
              <a:rPr lang="en-US" sz="2800" dirty="0"/>
              <a:t>Forest diagram of artificial sweeteners exposure and breast cancer</a:t>
            </a:r>
            <a:r>
              <a:rPr lang="en-US" dirty="0"/>
              <a:t> </a:t>
            </a:r>
            <a:r>
              <a:rPr lang="en-US" sz="2800" dirty="0"/>
              <a:t>incidence (p=0.450)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5DB8A1-9EEC-4A6B-0E9A-C334EC6CF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358" b="9712"/>
          <a:stretch/>
        </p:blipFill>
        <p:spPr>
          <a:xfrm>
            <a:off x="1710983" y="1850536"/>
            <a:ext cx="8770034" cy="4642339"/>
          </a:xfrm>
        </p:spPr>
      </p:pic>
    </p:spTree>
    <p:extLst>
      <p:ext uri="{BB962C8B-B14F-4D97-AF65-F5344CB8AC3E}">
        <p14:creationId xmlns:p14="http://schemas.microsoft.com/office/powerpoint/2010/main" val="69917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18BB-6F70-4BE6-6F54-F69EE649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br>
              <a:rPr lang="en-US" dirty="0"/>
            </a:br>
            <a:r>
              <a:rPr lang="en-US" sz="2400" dirty="0"/>
              <a:t>separation of the study based on dosage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821BD-1DFA-3336-CFD5-C5E26E402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low and middle dose groups were included in two cohort studies</a:t>
            </a:r>
          </a:p>
          <a:p>
            <a:r>
              <a:rPr lang="en-US" dirty="0"/>
              <a:t>the high-dose group was included in three studies, which were two cohort studies and one case-control study respectively</a:t>
            </a:r>
          </a:p>
          <a:p>
            <a:r>
              <a:rPr lang="en-US" dirty="0"/>
              <a:t>Subgroup analysis: compared with the non-exposure/very-low-dose group, the incidence of BC had no difference in the population exposed to low-dose artificial sweeteners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000" dirty="0"/>
              <a:t>(OR = 1.01, 95%CI = [0.95-1.07], p = 0.831)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26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1935D-403D-66F4-417C-96DC92D9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EA394-AA97-620B-B77E-2553C233F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F80884-E667-1E36-A702-A674DF6D7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649" y="1490211"/>
            <a:ext cx="8250702" cy="502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2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3D086-C833-9866-41CF-58D3D4C2D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85" y="225594"/>
            <a:ext cx="10515600" cy="132556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79EB-D89A-E637-29A4-5AC856DDF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80" y="137545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 the middle-dose group: no difference in the incidence of BC between the exposed and the non-exposed/very-low-dose group     </a:t>
            </a:r>
            <a:r>
              <a:rPr lang="en-US" sz="2000" dirty="0"/>
              <a:t>(OR = 0.98, 95%CI = [0.93-1.02], p = 0.299)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E0E3F1-0477-47F8-A2E0-47960509B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069" y="2333112"/>
            <a:ext cx="717031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79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7FA9-F49E-3C36-F69A-5793E153A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98" y="357750"/>
            <a:ext cx="10515600" cy="132556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496A4-99BB-BF0C-6EDB-FB07776C6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98" y="14457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Compared with the non-exposure/very-low-dose group, the incidence of BC also had no difference in the population exposed to high-dose artificial sweeteners </a:t>
            </a:r>
            <a:r>
              <a:rPr lang="en-US" sz="1600" dirty="0"/>
              <a:t>(</a:t>
            </a:r>
            <a:r>
              <a:rPr lang="en-US" sz="1800" dirty="0"/>
              <a:t>OR = 0.88, 95%CI = [0.74-1.06], p = 0.185)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209884-8C4F-95AC-F77B-91FA43A36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206662"/>
            <a:ext cx="6760698" cy="42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47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523FF-C312-1B2B-1BA9-BD9BF912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979EF-9D4A-D544-228A-38D3E2796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no statistical significance link between artificial sweeteners and BC. Furthermore,</a:t>
            </a:r>
          </a:p>
          <a:p>
            <a:r>
              <a:rPr lang="en-US" dirty="0"/>
              <a:t> the results of subgroup analysis: no relationship between the exposure dose and the prevalence of BC.</a:t>
            </a:r>
          </a:p>
        </p:txBody>
      </p:sp>
    </p:spTree>
    <p:extLst>
      <p:ext uri="{BB962C8B-B14F-4D97-AF65-F5344CB8AC3E}">
        <p14:creationId xmlns:p14="http://schemas.microsoft.com/office/powerpoint/2010/main" val="303726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D2964-86EA-CB9A-72F0-865B30354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4623-18BC-866E-DD8B-0C282219F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Artificial sweeteners are calorie-free</a:t>
            </a:r>
          </a:p>
          <a:p>
            <a:r>
              <a:rPr lang="en-US" dirty="0"/>
              <a:t>reduce sugar consumption                  lower insulin and satiety</a:t>
            </a:r>
          </a:p>
          <a:p>
            <a:r>
              <a:rPr lang="en-US" dirty="0"/>
              <a:t>Help reducing weight</a:t>
            </a:r>
          </a:p>
          <a:p>
            <a:r>
              <a:rPr lang="en-US" dirty="0"/>
              <a:t>Lower the risk of DM-2 when compared to sucrose</a:t>
            </a:r>
          </a:p>
          <a:p>
            <a:r>
              <a:rPr lang="en-US" dirty="0"/>
              <a:t> desserts, sweets, and diets high in refined sugar may increase the risk of BC in women</a:t>
            </a:r>
          </a:p>
          <a:p>
            <a:r>
              <a:rPr lang="en-US" dirty="0"/>
              <a:t>The relevant mechanisms of sweetness and obesity: insulin resistance, hyperinsulinemia, increased bioavailability of steroid hormones, oxidative stress, and inflammation</a:t>
            </a:r>
          </a:p>
          <a:p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4DF4F8A-594F-0869-A0FB-A28A2CCCCE77}"/>
              </a:ext>
            </a:extLst>
          </p:cNvPr>
          <p:cNvSpPr/>
          <p:nvPr/>
        </p:nvSpPr>
        <p:spPr>
          <a:xfrm>
            <a:off x="5162843" y="2405575"/>
            <a:ext cx="1055077" cy="379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643A6-A12A-2F37-3673-C91944D8D5A0}"/>
              </a:ext>
            </a:extLst>
          </p:cNvPr>
          <p:cNvSpPr txBox="1"/>
          <p:nvPr/>
        </p:nvSpPr>
        <p:spPr>
          <a:xfrm>
            <a:off x="575658" y="6349668"/>
            <a:ext cx="6947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oberts</a:t>
            </a:r>
            <a:r>
              <a:rPr lang="en-US" sz="1100" dirty="0"/>
              <a:t> DL, Dive C, </a:t>
            </a:r>
            <a:r>
              <a:rPr lang="en-US" sz="1100" dirty="0" err="1"/>
              <a:t>Renehan</a:t>
            </a:r>
            <a:r>
              <a:rPr lang="en-US" sz="1100" dirty="0"/>
              <a:t> AG. Biological mechanisms linking obesity and cancer risk: new perspectives. Annu Rev Med. 2010;61(1):301–16. </a:t>
            </a:r>
            <a:r>
              <a:rPr lang="en-US" sz="1100" dirty="0" err="1"/>
              <a:t>doi</a:t>
            </a:r>
            <a:r>
              <a:rPr lang="en-US" sz="1100" dirty="0"/>
              <a:t>: 10.1146/ annurev.med.080708.082713</a:t>
            </a:r>
          </a:p>
        </p:txBody>
      </p:sp>
    </p:spTree>
    <p:extLst>
      <p:ext uri="{BB962C8B-B14F-4D97-AF65-F5344CB8AC3E}">
        <p14:creationId xmlns:p14="http://schemas.microsoft.com/office/powerpoint/2010/main" val="140595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F8AF-6A64-BFBA-FCBF-D51460095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BDBAD-4CAC-4A4C-85B0-DAC53205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491" y="3067194"/>
            <a:ext cx="4883727" cy="72361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Significance of breast cancer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620B06-4DE2-1C7B-66D0-4FF2FEA6C2F5}"/>
              </a:ext>
            </a:extLst>
          </p:cNvPr>
          <p:cNvSpPr txBox="1"/>
          <p:nvPr/>
        </p:nvSpPr>
        <p:spPr>
          <a:xfrm>
            <a:off x="194697" y="4148568"/>
            <a:ext cx="4934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2020 incidence of breast cancer&gt; lung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Leading cause of global cancer incidence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67780-2FC5-CFE1-EB6C-0E29418D3DF8}"/>
              </a:ext>
            </a:extLst>
          </p:cNvPr>
          <p:cNvSpPr txBox="1"/>
          <p:nvPr/>
        </p:nvSpPr>
        <p:spPr>
          <a:xfrm>
            <a:off x="7863740" y="2207328"/>
            <a:ext cx="3587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leading cause of cancer mortality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790E46-6A92-CB21-5C76-CDC83310603E}"/>
              </a:ext>
            </a:extLst>
          </p:cNvPr>
          <p:cNvSpPr txBox="1"/>
          <p:nvPr/>
        </p:nvSpPr>
        <p:spPr>
          <a:xfrm>
            <a:off x="5542799" y="5219313"/>
            <a:ext cx="38166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Accounts for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in every 4  cases of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in every 6 cancer death in women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2F2E8D-DBB7-95BC-37BD-06841271699E}"/>
              </a:ext>
            </a:extLst>
          </p:cNvPr>
          <p:cNvSpPr txBox="1"/>
          <p:nvPr/>
        </p:nvSpPr>
        <p:spPr>
          <a:xfrm>
            <a:off x="5205845" y="1351587"/>
            <a:ext cx="2189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Its incidence is rising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3A41721-9943-3446-76BF-D894E371F952}"/>
              </a:ext>
            </a:extLst>
          </p:cNvPr>
          <p:cNvSpPr/>
          <p:nvPr/>
        </p:nvSpPr>
        <p:spPr>
          <a:xfrm>
            <a:off x="194698" y="4017308"/>
            <a:ext cx="4934556" cy="92333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127FAA-C5EC-B339-DD2C-76B762920747}"/>
              </a:ext>
            </a:extLst>
          </p:cNvPr>
          <p:cNvSpPr/>
          <p:nvPr/>
        </p:nvSpPr>
        <p:spPr>
          <a:xfrm>
            <a:off x="5205845" y="1369345"/>
            <a:ext cx="2093241" cy="3693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5E8AEEA-B69A-6754-1191-0C88E3F69911}"/>
              </a:ext>
            </a:extLst>
          </p:cNvPr>
          <p:cNvSpPr/>
          <p:nvPr/>
        </p:nvSpPr>
        <p:spPr>
          <a:xfrm>
            <a:off x="7834746" y="2049936"/>
            <a:ext cx="3519054" cy="6463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A2E0E78-1F99-2F9C-0E3D-7E448B3E8EAA}"/>
              </a:ext>
            </a:extLst>
          </p:cNvPr>
          <p:cNvSpPr/>
          <p:nvPr/>
        </p:nvSpPr>
        <p:spPr>
          <a:xfrm>
            <a:off x="5466100" y="5161525"/>
            <a:ext cx="3816686" cy="99597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50A82CC-9B94-48C5-A491-8E3B5811D3D8}"/>
              </a:ext>
            </a:extLst>
          </p:cNvPr>
          <p:cNvSpPr/>
          <p:nvPr/>
        </p:nvSpPr>
        <p:spPr>
          <a:xfrm>
            <a:off x="3762714" y="2683015"/>
            <a:ext cx="4490379" cy="1200125"/>
          </a:xfrm>
          <a:prstGeom prst="ellipse">
            <a:avLst/>
          </a:prstGeom>
          <a:noFill/>
          <a:ln w="762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4C8C56-402B-4CAB-8D43-B3C3BBA4AD02}"/>
              </a:ext>
            </a:extLst>
          </p:cNvPr>
          <p:cNvSpPr txBox="1"/>
          <p:nvPr/>
        </p:nvSpPr>
        <p:spPr>
          <a:xfrm>
            <a:off x="9491929" y="5173146"/>
            <a:ext cx="7147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accent1"/>
                </a:solidFill>
              </a:rPr>
              <a:t>♀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2B3F5CE-D69D-F6B5-4562-C9F6922CDAC6}"/>
              </a:ext>
            </a:extLst>
          </p:cNvPr>
          <p:cNvCxnSpPr>
            <a:cxnSpLocks/>
            <a:endCxn id="9" idx="1"/>
          </p:cNvCxnSpPr>
          <p:nvPr/>
        </p:nvCxnSpPr>
        <p:spPr>
          <a:xfrm rot="16200000" flipV="1">
            <a:off x="4994869" y="1764988"/>
            <a:ext cx="1095861" cy="673908"/>
          </a:xfrm>
          <a:prstGeom prst="curvedConnector4">
            <a:avLst>
              <a:gd name="adj1" fmla="val 41574"/>
              <a:gd name="adj2" fmla="val 133922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63BFF01A-AED8-6B41-D08C-328EE9FB0646}"/>
              </a:ext>
            </a:extLst>
          </p:cNvPr>
          <p:cNvCxnSpPr>
            <a:cxnSpLocks/>
            <a:stCxn id="12" idx="6"/>
          </p:cNvCxnSpPr>
          <p:nvPr/>
        </p:nvCxnSpPr>
        <p:spPr>
          <a:xfrm flipV="1">
            <a:off x="8253093" y="2754055"/>
            <a:ext cx="1341180" cy="529023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C9272415-2A00-06B0-A180-D9CD5B6DD2E8}"/>
              </a:ext>
            </a:extLst>
          </p:cNvPr>
          <p:cNvCxnSpPr>
            <a:stCxn id="12" idx="2"/>
            <a:endCxn id="8" idx="0"/>
          </p:cNvCxnSpPr>
          <p:nvPr/>
        </p:nvCxnSpPr>
        <p:spPr>
          <a:xfrm rot="10800000" flipV="1">
            <a:off x="2661976" y="3283078"/>
            <a:ext cx="1100738" cy="734230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E2E231F4-1A64-989C-FEB7-1F631FD2631E}"/>
              </a:ext>
            </a:extLst>
          </p:cNvPr>
          <p:cNvCxnSpPr>
            <a:cxnSpLocks/>
            <a:stCxn id="12" idx="4"/>
            <a:endCxn id="11" idx="0"/>
          </p:cNvCxnSpPr>
          <p:nvPr/>
        </p:nvCxnSpPr>
        <p:spPr>
          <a:xfrm rot="16200000" flipH="1">
            <a:off x="6051981" y="3839062"/>
            <a:ext cx="1278385" cy="136653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39BE1AE-C24F-07B4-F279-FFF93D92B4C3}"/>
              </a:ext>
            </a:extLst>
          </p:cNvPr>
          <p:cNvSpPr txBox="1"/>
          <p:nvPr/>
        </p:nvSpPr>
        <p:spPr>
          <a:xfrm>
            <a:off x="269772" y="6366807"/>
            <a:ext cx="114077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Sung H, </a:t>
            </a:r>
            <a:r>
              <a:rPr lang="en-US" sz="1100" dirty="0" err="1"/>
              <a:t>Ferlay</a:t>
            </a:r>
            <a:r>
              <a:rPr lang="en-US" sz="1100" dirty="0"/>
              <a:t> J, Siegel RL, </a:t>
            </a:r>
            <a:r>
              <a:rPr lang="en-US" sz="1100" dirty="0" err="1"/>
              <a:t>Laversanne</a:t>
            </a:r>
            <a:r>
              <a:rPr lang="en-US" sz="1100" dirty="0"/>
              <a:t> M, </a:t>
            </a:r>
            <a:r>
              <a:rPr lang="en-US" sz="1100" dirty="0" err="1"/>
              <a:t>Soerjomataram</a:t>
            </a:r>
            <a:r>
              <a:rPr lang="en-US" sz="1100" dirty="0"/>
              <a:t>  I, Jemal A, Bray F. Global cancer statistics 2020:  GLOBOCAN estimates of incidence and mortality  worldwide for 36 cancers in 185 countries. CA A Cancer  J Clin. 2021;71(3):209–49. </a:t>
            </a:r>
            <a:r>
              <a:rPr lang="en-US" sz="1100" dirty="0" err="1"/>
              <a:t>doi</a:t>
            </a:r>
            <a:r>
              <a:rPr lang="en-US" sz="1100" dirty="0"/>
              <a:t>: 10.3322/caac.21660</a:t>
            </a:r>
          </a:p>
        </p:txBody>
      </p:sp>
    </p:spTree>
    <p:extLst>
      <p:ext uri="{BB962C8B-B14F-4D97-AF65-F5344CB8AC3E}">
        <p14:creationId xmlns:p14="http://schemas.microsoft.com/office/powerpoint/2010/main" val="3712233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C532-C169-BED9-DD64-4F7F7B50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8CD6-75A3-B928-85E5-66ED7BCCF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metabolic alterations produce a setting that favors the development and spread of malignancies. </a:t>
            </a:r>
          </a:p>
          <a:p>
            <a:r>
              <a:rPr lang="en-US" dirty="0"/>
              <a:t>High sugar consumption               independently induce chronic activation of the insulin signaling system and elevation of indicators of oxidative stress and inflammation, which together raise the risk of BC</a:t>
            </a:r>
          </a:p>
          <a:p>
            <a:r>
              <a:rPr lang="en-US" dirty="0"/>
              <a:t>obesity does not significantly increase the incidence of BC in premenopausal women</a:t>
            </a:r>
          </a:p>
          <a:p>
            <a:r>
              <a:rPr lang="en-US" dirty="0"/>
              <a:t>postmenopausal overweight women have higher chance of developing the disease than slim women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5E5DEBC-AF29-3136-CF8D-66C88F43C8B6}"/>
              </a:ext>
            </a:extLst>
          </p:cNvPr>
          <p:cNvSpPr/>
          <p:nvPr/>
        </p:nvSpPr>
        <p:spPr>
          <a:xfrm>
            <a:off x="4754880" y="2869809"/>
            <a:ext cx="928468" cy="2391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5DB52-2CEE-5376-39E5-1FA0C3C57427}"/>
              </a:ext>
            </a:extLst>
          </p:cNvPr>
          <p:cNvSpPr txBox="1"/>
          <p:nvPr/>
        </p:nvSpPr>
        <p:spPr>
          <a:xfrm>
            <a:off x="267286" y="6257836"/>
            <a:ext cx="114457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Klement</a:t>
            </a:r>
            <a:r>
              <a:rPr lang="en-US" sz="1100" dirty="0"/>
              <a:t> RJ, </a:t>
            </a:r>
            <a:r>
              <a:rPr lang="en-US" sz="1100" dirty="0" err="1"/>
              <a:t>Kämmerer</a:t>
            </a:r>
            <a:r>
              <a:rPr lang="en-US" sz="1100" dirty="0"/>
              <a:t> U. Is there a role for carbohydrate restriction in the treatment and prevention of cancer? </a:t>
            </a:r>
            <a:r>
              <a:rPr lang="en-US" sz="1100" dirty="0" err="1"/>
              <a:t>Nutr</a:t>
            </a:r>
            <a:r>
              <a:rPr lang="en-US" sz="1100" dirty="0"/>
              <a:t> </a:t>
            </a:r>
            <a:r>
              <a:rPr lang="en-US" sz="1100" dirty="0" err="1"/>
              <a:t>Metab</a:t>
            </a:r>
            <a:r>
              <a:rPr lang="en-US" sz="1100" dirty="0"/>
              <a:t> (</a:t>
            </a:r>
            <a:r>
              <a:rPr lang="en-US" sz="1100" dirty="0" err="1"/>
              <a:t>Lond</a:t>
            </a:r>
            <a:r>
              <a:rPr lang="en-US" sz="1100" dirty="0"/>
              <a:t>). 2011;8(1):75. </a:t>
            </a:r>
            <a:r>
              <a:rPr lang="en-US" sz="1100" dirty="0" err="1"/>
              <a:t>doi</a:t>
            </a:r>
            <a:r>
              <a:rPr lang="en-US" sz="1100" dirty="0"/>
              <a:t>: 10.1186/1743-7075-8-75Sparano JA, Wang M, Zhao F, Stearns V, Martino S, </a:t>
            </a:r>
            <a:r>
              <a:rPr lang="en-US" sz="1100" dirty="0" err="1"/>
              <a:t>Ligibel</a:t>
            </a:r>
            <a:r>
              <a:rPr lang="en-US" sz="1100" dirty="0"/>
              <a:t> JA, Perez EA, </a:t>
            </a:r>
            <a:r>
              <a:rPr lang="en-US" sz="1100" dirty="0" err="1"/>
              <a:t>Saphner</a:t>
            </a:r>
            <a:r>
              <a:rPr lang="en-US" sz="1100" dirty="0"/>
              <a:t> T, Wolff AC, Sledge GW, et  al. Obesity at diagnosis is associated with inferior outcomes in hormone receptor-positive operable breast cancer. Cancer. 2012;118(23):5937–46. </a:t>
            </a:r>
            <a:r>
              <a:rPr lang="en-US" sz="1100" dirty="0" err="1"/>
              <a:t>doi</a:t>
            </a:r>
            <a:r>
              <a:rPr lang="en-US" sz="1100" dirty="0"/>
              <a:t>: 10.1002/cncr.27527</a:t>
            </a:r>
          </a:p>
        </p:txBody>
      </p:sp>
    </p:spTree>
    <p:extLst>
      <p:ext uri="{BB962C8B-B14F-4D97-AF65-F5344CB8AC3E}">
        <p14:creationId xmlns:p14="http://schemas.microsoft.com/office/powerpoint/2010/main" val="3411701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3332-470C-755F-8341-E0302CF2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E9410-8EF0-E0E1-A015-9105E03F6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risk of BC in patients with type 2 diabetes increased by 23%</a:t>
            </a:r>
          </a:p>
          <a:p>
            <a:r>
              <a:rPr lang="en-US" dirty="0"/>
              <a:t>there is a positive correlation between type 2 diabetes and the incidence rate of BC during the 10-year follow-up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B88ADC-5262-FF76-4D99-0E843C239EB1}"/>
              </a:ext>
            </a:extLst>
          </p:cNvPr>
          <p:cNvSpPr txBox="1"/>
          <p:nvPr/>
        </p:nvSpPr>
        <p:spPr>
          <a:xfrm>
            <a:off x="478972" y="6277431"/>
            <a:ext cx="9994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De Bruijn KMJ, Arends LR, Hansen BE, </a:t>
            </a:r>
            <a:r>
              <a:rPr lang="en-US" sz="1100" dirty="0" err="1"/>
              <a:t>Leeflang</a:t>
            </a:r>
            <a:r>
              <a:rPr lang="en-US" sz="1100" dirty="0"/>
              <a:t> S, Ruiter R, van </a:t>
            </a:r>
            <a:r>
              <a:rPr lang="en-US" sz="1100" dirty="0" err="1"/>
              <a:t>Eijck</a:t>
            </a:r>
            <a:r>
              <a:rPr lang="en-US" sz="1100" dirty="0"/>
              <a:t> CHJ. Systematic review and meta-analysis of the association between diabetes mellitus and incidence and mortality in breast and colorectal cancer. Br J Surg. 2013;100(11):1421–9. </a:t>
            </a:r>
            <a:r>
              <a:rPr lang="en-US" sz="1100" dirty="0" err="1"/>
              <a:t>doi</a:t>
            </a:r>
            <a:r>
              <a:rPr lang="en-US" sz="1100" dirty="0"/>
              <a:t>: 10.1002/bjs.9229</a:t>
            </a:r>
          </a:p>
        </p:txBody>
      </p:sp>
    </p:spTree>
    <p:extLst>
      <p:ext uri="{BB962C8B-B14F-4D97-AF65-F5344CB8AC3E}">
        <p14:creationId xmlns:p14="http://schemas.microsoft.com/office/powerpoint/2010/main" val="108446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F017-02F6-36BD-3ADC-28CD14F3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sz="2400" dirty="0"/>
              <a:t>molecular point of view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D6423D-276F-4075-7500-28B94FCA72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778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27656ED-F993-8FCC-F682-41A759059D01}"/>
              </a:ext>
            </a:extLst>
          </p:cNvPr>
          <p:cNvSpPr txBox="1"/>
          <p:nvPr/>
        </p:nvSpPr>
        <p:spPr>
          <a:xfrm>
            <a:off x="1083212" y="3882683"/>
            <a:ext cx="83220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-HER-2 and hyperglycemia and insulin resistance (IR) have been shown to be linked</a:t>
            </a:r>
          </a:p>
          <a:p>
            <a:r>
              <a:rPr lang="en-US" dirty="0"/>
              <a:t>-DM-2 patients                         higher circulating HER-2 concentrations</a:t>
            </a:r>
          </a:p>
          <a:p>
            <a:r>
              <a:rPr lang="en-US" dirty="0"/>
              <a:t>-the normal levels of insulin-link growth factor-1 (IGF-1) and insulin-link growth factor-2 (IGF-2) in overweight people as well as the rise in insulin levels may cause an over-activation of the IR and IGF-1R pathways. Because the signal transduction mediated by IR/ IGF-1R will further boost HER-2 synthesis, encourage cancer cell proliferation and spread, and hinder cancer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D747CD0-7C12-90F4-C155-2AB04AFA14D7}"/>
              </a:ext>
            </a:extLst>
          </p:cNvPr>
          <p:cNvSpPr/>
          <p:nvPr/>
        </p:nvSpPr>
        <p:spPr>
          <a:xfrm>
            <a:off x="2588455" y="4276578"/>
            <a:ext cx="1083213" cy="16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35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48D3-3011-B9CF-EAF6-5E80E471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sz="2400" dirty="0"/>
              <a:t>molecular point of 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38517-BAB2-3686-E3B1-6882D509F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Adipose tissue             primary source of estrogen synthesis after menopause                 obesity raise the risk of BC in postmenopausal women </a:t>
            </a:r>
          </a:p>
          <a:p>
            <a:r>
              <a:rPr lang="en-US" dirty="0"/>
              <a:t>Obesity caused by high glucose                 more adipose tissue        estrogen-sensitive breast tissue will receive more estrogen stimulation, while estradiol (E2) stimulates cell growth through the role of estrogen receptor                replication errors during mitosis and mutations  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495555C-7BCF-8E4D-A46F-E8C11EC28BC3}"/>
              </a:ext>
            </a:extLst>
          </p:cNvPr>
          <p:cNvSpPr/>
          <p:nvPr/>
        </p:nvSpPr>
        <p:spPr>
          <a:xfrm>
            <a:off x="3291840" y="2011680"/>
            <a:ext cx="872197" cy="196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3E6D218-1460-F411-264F-1C5CFECEB448}"/>
              </a:ext>
            </a:extLst>
          </p:cNvPr>
          <p:cNvSpPr/>
          <p:nvPr/>
        </p:nvSpPr>
        <p:spPr>
          <a:xfrm>
            <a:off x="2982351" y="2391508"/>
            <a:ext cx="1026941" cy="196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D0B682E-E286-6573-60B3-D016E166835F}"/>
              </a:ext>
            </a:extLst>
          </p:cNvPr>
          <p:cNvSpPr/>
          <p:nvPr/>
        </p:nvSpPr>
        <p:spPr>
          <a:xfrm>
            <a:off x="5795889" y="3286125"/>
            <a:ext cx="1111348" cy="277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A58C7DC-612E-877C-DB4D-09A7C81DBBD9}"/>
              </a:ext>
            </a:extLst>
          </p:cNvPr>
          <p:cNvSpPr/>
          <p:nvPr/>
        </p:nvSpPr>
        <p:spPr>
          <a:xfrm>
            <a:off x="10002129" y="3286125"/>
            <a:ext cx="1111348" cy="277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0708BED-F65A-E84F-2B4A-7849B99EE96F}"/>
              </a:ext>
            </a:extLst>
          </p:cNvPr>
          <p:cNvSpPr/>
          <p:nvPr/>
        </p:nvSpPr>
        <p:spPr>
          <a:xfrm>
            <a:off x="4895557" y="4431323"/>
            <a:ext cx="900332" cy="277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34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9173-D865-8D44-083D-76CD6120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33EE9-7128-44B3-3C2E-71FE35578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F9012F-FCE7-8D40-9CC9-4A6DBDE231BC}"/>
              </a:ext>
            </a:extLst>
          </p:cNvPr>
          <p:cNvSpPr/>
          <p:nvPr/>
        </p:nvSpPr>
        <p:spPr>
          <a:xfrm>
            <a:off x="1871003" y="2349305"/>
            <a:ext cx="3502855" cy="2532184"/>
          </a:xfrm>
          <a:prstGeom prst="rect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Derived from the these mechanisms, artificial sweeteners seem to reduce the incidence of BC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07F4D6-090C-6569-466F-403AD1058EA1}"/>
              </a:ext>
            </a:extLst>
          </p:cNvPr>
          <p:cNvSpPr/>
          <p:nvPr/>
        </p:nvSpPr>
        <p:spPr>
          <a:xfrm>
            <a:off x="6406661" y="2349305"/>
            <a:ext cx="3502855" cy="2532184"/>
          </a:xfrm>
          <a:prstGeom prst="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This research results show that there is no relationship between artificial sweeteners and BC.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6529D9-CB2E-076A-2F79-0BA6B19A6BEB}"/>
              </a:ext>
            </a:extLst>
          </p:cNvPr>
          <p:cNvSpPr txBox="1"/>
          <p:nvPr/>
        </p:nvSpPr>
        <p:spPr>
          <a:xfrm>
            <a:off x="838200" y="5405169"/>
            <a:ext cx="7413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artificial sweetener has been consistently linked to negative health consequences, and according to FDA inspection</a:t>
            </a:r>
          </a:p>
        </p:txBody>
      </p:sp>
    </p:spTree>
    <p:extLst>
      <p:ext uri="{BB962C8B-B14F-4D97-AF65-F5344CB8AC3E}">
        <p14:creationId xmlns:p14="http://schemas.microsoft.com/office/powerpoint/2010/main" val="2856203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DBFDF-5779-A5F6-7A07-6B23A690D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86342-D42F-3F80-4896-796FBD7F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carcinogenic risk of artificial sweeteners is still debatable</a:t>
            </a:r>
          </a:p>
          <a:p>
            <a:r>
              <a:rPr lang="en-US" dirty="0"/>
              <a:t>certain of its by-products, such as formaldehyde, a by-product of aspartame metabolism, are known carcinogens.</a:t>
            </a:r>
          </a:p>
          <a:p>
            <a:r>
              <a:rPr lang="en-US" dirty="0"/>
              <a:t>Formaldehyde is a high-risk factor for triggering BC</a:t>
            </a:r>
          </a:p>
          <a:p>
            <a:r>
              <a:rPr lang="en-US" dirty="0"/>
              <a:t>it can break down the BRCA2 protein, a tumor suppressor protein.</a:t>
            </a:r>
          </a:p>
          <a:p>
            <a:r>
              <a:rPr lang="en-US" dirty="0"/>
              <a:t>Artificial sweeteners and the risk of BC have conflicting findings. Most studies showed no association, but some studies showed that the risk was reduced</a:t>
            </a:r>
          </a:p>
        </p:txBody>
      </p:sp>
    </p:spTree>
    <p:extLst>
      <p:ext uri="{BB962C8B-B14F-4D97-AF65-F5344CB8AC3E}">
        <p14:creationId xmlns:p14="http://schemas.microsoft.com/office/powerpoint/2010/main" val="112263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DB6F8-1ED0-55E3-43D9-406E995C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0DD3-EEAF-A8F2-6943-3CB814DB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Aspartame and potassium </a:t>
            </a:r>
            <a:r>
              <a:rPr lang="en-US" dirty="0" err="1"/>
              <a:t>acetylsulfate</a:t>
            </a:r>
            <a:r>
              <a:rPr lang="en-US" dirty="0"/>
              <a:t> were the two specific artificial sweeteners that were linked to an increased risk of BC</a:t>
            </a:r>
          </a:p>
          <a:p>
            <a:r>
              <a:rPr lang="en-US" dirty="0"/>
              <a:t>But with no statistically significant relationship between the total amount of artificial sweeteners and BC risk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698646-F08E-E631-133A-6A777A678506}"/>
              </a:ext>
            </a:extLst>
          </p:cNvPr>
          <p:cNvSpPr txBox="1"/>
          <p:nvPr/>
        </p:nvSpPr>
        <p:spPr>
          <a:xfrm>
            <a:off x="196948" y="6394484"/>
            <a:ext cx="106275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Bucher Della Torre S, Keller A, Laure </a:t>
            </a:r>
            <a:r>
              <a:rPr lang="en-US" sz="1100" dirty="0" err="1"/>
              <a:t>Depeyre</a:t>
            </a:r>
            <a:r>
              <a:rPr lang="en-US" sz="1100" dirty="0"/>
              <a:t> J, </a:t>
            </a:r>
            <a:r>
              <a:rPr lang="en-US" sz="1100" dirty="0" err="1"/>
              <a:t>Kruseman</a:t>
            </a:r>
            <a:r>
              <a:rPr lang="en-US" sz="1100" dirty="0"/>
              <a:t> M. Sugar-sweetened beverages and obesity risk in children and adolescents: A systematic analysis on how methodological quality may influence conclusions. J </a:t>
            </a:r>
            <a:r>
              <a:rPr lang="en-US" sz="1100" dirty="0" err="1"/>
              <a:t>Acad</a:t>
            </a:r>
            <a:r>
              <a:rPr lang="en-US" sz="1100" dirty="0"/>
              <a:t> </a:t>
            </a:r>
            <a:r>
              <a:rPr lang="en-US" sz="1100" dirty="0" err="1"/>
              <a:t>Nutr</a:t>
            </a:r>
            <a:r>
              <a:rPr lang="en-US" sz="1100" dirty="0"/>
              <a:t> Diet. 2016;116(4):638–59. </a:t>
            </a:r>
            <a:r>
              <a:rPr lang="en-US" sz="1100" dirty="0" err="1"/>
              <a:t>doi</a:t>
            </a:r>
            <a:r>
              <a:rPr lang="en-US" sz="1100" dirty="0"/>
              <a:t>: 10.1016/j.jand.2015.05.02</a:t>
            </a:r>
          </a:p>
        </p:txBody>
      </p:sp>
    </p:spTree>
    <p:extLst>
      <p:ext uri="{BB962C8B-B14F-4D97-AF65-F5344CB8AC3E}">
        <p14:creationId xmlns:p14="http://schemas.microsoft.com/office/powerpoint/2010/main" val="644293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AD490-61E9-1BCF-25DC-2BD994EC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616A-EC9C-AD6D-DD0C-42E24F89F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relationship between the exposure of artificial sweeteners and the incidence of BC. </a:t>
            </a:r>
          </a:p>
          <a:p>
            <a:r>
              <a:rPr lang="en-US" dirty="0"/>
              <a:t>due to the limitation of this study, more large-scale studies are needed to further explore</a:t>
            </a:r>
          </a:p>
        </p:txBody>
      </p:sp>
    </p:spTree>
    <p:extLst>
      <p:ext uri="{BB962C8B-B14F-4D97-AF65-F5344CB8AC3E}">
        <p14:creationId xmlns:p14="http://schemas.microsoft.com/office/powerpoint/2010/main" val="155202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DD5FC-BCC9-C425-BE0B-095ACBCC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F30A89-FDF0-D122-E807-2BA5189CF5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7218518"/>
              </p:ext>
            </p:extLst>
          </p:nvPr>
        </p:nvGraphicFramePr>
        <p:xfrm>
          <a:off x="6096000" y="2107096"/>
          <a:ext cx="4943061" cy="279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391FAD5-4164-78F4-CB67-7C91E14FACEE}"/>
              </a:ext>
            </a:extLst>
          </p:cNvPr>
          <p:cNvSpPr txBox="1"/>
          <p:nvPr/>
        </p:nvSpPr>
        <p:spPr>
          <a:xfrm>
            <a:off x="745435" y="2585521"/>
            <a:ext cx="459401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just">
              <a:buNone/>
            </a:pPr>
            <a:r>
              <a:rPr lang="en-US" sz="2800" dirty="0"/>
              <a:t>Factors that likely reduce the</a:t>
            </a:r>
          </a:p>
          <a:p>
            <a:pPr marL="0" indent="0" algn="just">
              <a:buNone/>
            </a:pPr>
            <a:r>
              <a:rPr lang="en-US" sz="2800" dirty="0"/>
              <a:t>risk of breast cancer incidence</a:t>
            </a:r>
          </a:p>
          <a:p>
            <a:endParaRPr lang="en-US" dirty="0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950150C4-3574-0312-52CA-7EEAFCBF5345}"/>
              </a:ext>
            </a:extLst>
          </p:cNvPr>
          <p:cNvSpPr/>
          <p:nvPr/>
        </p:nvSpPr>
        <p:spPr>
          <a:xfrm>
            <a:off x="5339449" y="1690688"/>
            <a:ext cx="637281" cy="3398148"/>
          </a:xfrm>
          <a:prstGeom prst="leftBrace">
            <a:avLst>
              <a:gd name="adj1" fmla="val 8333"/>
              <a:gd name="adj2" fmla="val 480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E338D6-D617-18D0-18D4-F02751C9ED91}"/>
              </a:ext>
            </a:extLst>
          </p:cNvPr>
          <p:cNvSpPr txBox="1"/>
          <p:nvPr/>
        </p:nvSpPr>
        <p:spPr>
          <a:xfrm>
            <a:off x="583095" y="5983669"/>
            <a:ext cx="86934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McTiernan</a:t>
            </a:r>
            <a:r>
              <a:rPr lang="en-US" sz="1100" dirty="0"/>
              <a:t> A, Porter P, Potter JD. Breast cancer prevention in countries with diverse resources. Cancer. 2008;113(S8):2325–30. </a:t>
            </a:r>
            <a:r>
              <a:rPr lang="en-US" sz="1100" dirty="0" err="1"/>
              <a:t>doi</a:t>
            </a:r>
            <a:r>
              <a:rPr lang="en-US" sz="1100" dirty="0"/>
              <a:t>: 10.1002/cncr.23829</a:t>
            </a:r>
          </a:p>
        </p:txBody>
      </p:sp>
    </p:spTree>
    <p:extLst>
      <p:ext uri="{BB962C8B-B14F-4D97-AF65-F5344CB8AC3E}">
        <p14:creationId xmlns:p14="http://schemas.microsoft.com/office/powerpoint/2010/main" val="57826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E5B5-D634-C8F1-8F01-424807B8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68BA6-CFCA-31AD-3D48-50A371B43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18"/>
            <a:ext cx="10515600" cy="4351338"/>
          </a:xfrm>
        </p:spPr>
        <p:txBody>
          <a:bodyPr>
            <a:normAutofit/>
          </a:bodyPr>
          <a:lstStyle/>
          <a:p>
            <a:r>
              <a:rPr lang="en-US" sz="2200" dirty="0"/>
              <a:t>Artificial sweetener :a substance that can be added to foods and beverages in place of sugar</a:t>
            </a:r>
          </a:p>
          <a:p>
            <a:r>
              <a:rPr lang="en-US" sz="2200" dirty="0"/>
              <a:t>Examples: saccharin, aspartame, cyclamate, and acesulfame potassium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B951BB-DE25-42BF-E15D-603CFD9C76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7631444"/>
              </p:ext>
            </p:extLst>
          </p:nvPr>
        </p:nvGraphicFramePr>
        <p:xfrm>
          <a:off x="2527854" y="2448842"/>
          <a:ext cx="8013148" cy="2083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CD2AF6CE-4382-1B0C-FE2E-D1C599422E9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32273" y="4324359"/>
            <a:ext cx="1142445" cy="914402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A0A4AD79-26CC-E664-3016-83B07BFB0C5E}"/>
              </a:ext>
            </a:extLst>
          </p:cNvPr>
          <p:cNvCxnSpPr>
            <a:cxnSpLocks/>
          </p:cNvCxnSpPr>
          <p:nvPr/>
        </p:nvCxnSpPr>
        <p:spPr>
          <a:xfrm rot="5400000">
            <a:off x="8379889" y="4234126"/>
            <a:ext cx="1182645" cy="1087643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7E34DC4-FC87-A77C-55F6-12BA55650E1D}"/>
              </a:ext>
            </a:extLst>
          </p:cNvPr>
          <p:cNvSpPr/>
          <p:nvPr/>
        </p:nvSpPr>
        <p:spPr>
          <a:xfrm>
            <a:off x="7149916" y="5370928"/>
            <a:ext cx="1855304" cy="5764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5F1AC-699C-ED2A-26C2-E268BA0B389F}"/>
              </a:ext>
            </a:extLst>
          </p:cNvPr>
          <p:cNvSpPr txBox="1"/>
          <p:nvPr/>
        </p:nvSpPr>
        <p:spPr>
          <a:xfrm>
            <a:off x="7326144" y="5488053"/>
            <a:ext cx="150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BC risk factors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05CC85-E698-8B43-161D-37379D3A384B}"/>
              </a:ext>
            </a:extLst>
          </p:cNvPr>
          <p:cNvSpPr txBox="1"/>
          <p:nvPr/>
        </p:nvSpPr>
        <p:spPr>
          <a:xfrm>
            <a:off x="225470" y="6207933"/>
            <a:ext cx="111283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2012;346:e7492–e7492. </a:t>
            </a:r>
            <a:r>
              <a:rPr lang="en-US" sz="1100" dirty="0" err="1"/>
              <a:t>doi</a:t>
            </a:r>
            <a:r>
              <a:rPr lang="en-US" sz="1100" dirty="0"/>
              <a:t>: 10.1136/bmj.e7492 7. Calle EE, </a:t>
            </a:r>
            <a:r>
              <a:rPr lang="en-US" sz="1100" dirty="0" err="1"/>
              <a:t>Kaaks</a:t>
            </a:r>
            <a:r>
              <a:rPr lang="en-US" sz="1100" dirty="0"/>
              <a:t> R. Overweight, obesity and cancer: epidemiological evidence and proposed mechanisms. Nat Rev Cancer. 2004;4(8):579–91. </a:t>
            </a:r>
            <a:r>
              <a:rPr lang="en-US" sz="1100" dirty="0" err="1"/>
              <a:t>doi</a:t>
            </a:r>
            <a:r>
              <a:rPr lang="en-US" sz="1100" dirty="0"/>
              <a:t>: 10.1038/nrc1408 8. </a:t>
            </a:r>
            <a:r>
              <a:rPr lang="en-US" sz="1100" dirty="0" err="1"/>
              <a:t>Giovannucci</a:t>
            </a:r>
            <a:r>
              <a:rPr lang="en-US" sz="1100" dirty="0"/>
              <a:t> E, Harlan DM, Archer MC, </a:t>
            </a:r>
            <a:r>
              <a:rPr lang="en-US" sz="1100" dirty="0" err="1"/>
              <a:t>Bergenstal</a:t>
            </a:r>
            <a:r>
              <a:rPr lang="en-US" sz="1100" dirty="0"/>
              <a:t> RM, </a:t>
            </a:r>
            <a:r>
              <a:rPr lang="en-US" sz="1100" dirty="0" err="1"/>
              <a:t>Gapstur</a:t>
            </a:r>
            <a:r>
              <a:rPr lang="en-US" sz="1100" dirty="0"/>
              <a:t> SM, </a:t>
            </a:r>
            <a:r>
              <a:rPr lang="en-US" sz="1100" dirty="0" err="1"/>
              <a:t>Habel</a:t>
            </a:r>
            <a:r>
              <a:rPr lang="en-US" sz="1100" dirty="0"/>
              <a:t> LA, Pollak M, </a:t>
            </a:r>
            <a:r>
              <a:rPr lang="en-US" sz="1100" dirty="0" err="1"/>
              <a:t>Regensteiner</a:t>
            </a:r>
            <a:r>
              <a:rPr lang="en-US" sz="1100" dirty="0"/>
              <a:t> JG, Yee D. Diabetes and cancer: a consensus report. Diabetes Care. 2010;33(7):1674–85. </a:t>
            </a:r>
            <a:r>
              <a:rPr lang="en-US" sz="1100" dirty="0" err="1"/>
              <a:t>doi</a:t>
            </a:r>
            <a:r>
              <a:rPr lang="en-US" sz="1100" dirty="0"/>
              <a:t>: 10.2337/dc10-0666 9. Elliott SS, </a:t>
            </a:r>
            <a:r>
              <a:rPr lang="en-US" sz="1100" dirty="0" err="1"/>
              <a:t>Keim</a:t>
            </a:r>
            <a:r>
              <a:rPr lang="en-US" sz="1100" dirty="0"/>
              <a:t> NL, Stern JS, Teff K, Havel PJ. Fructose, weight gain, and the insulin resistance syndrome. Am J Clin </a:t>
            </a:r>
            <a:r>
              <a:rPr lang="en-US" sz="1100" dirty="0" err="1"/>
              <a:t>Nutr</a:t>
            </a:r>
            <a:r>
              <a:rPr lang="en-US" sz="1100" dirty="0"/>
              <a:t>. 2002;76(5):911–22</a:t>
            </a:r>
          </a:p>
        </p:txBody>
      </p:sp>
    </p:spTree>
    <p:extLst>
      <p:ext uri="{BB962C8B-B14F-4D97-AF65-F5344CB8AC3E}">
        <p14:creationId xmlns:p14="http://schemas.microsoft.com/office/powerpoint/2010/main" val="75541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A9A4-D62B-F615-FDE6-62FF8AC95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80DE3-D9CD-F19D-BCBD-A16D6522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874" y="2050661"/>
            <a:ext cx="10340926" cy="412630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0DD0210-6F25-54C9-D519-821E0EB52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0714825"/>
              </p:ext>
            </p:extLst>
          </p:nvPr>
        </p:nvGraphicFramePr>
        <p:xfrm>
          <a:off x="4482710" y="1558793"/>
          <a:ext cx="8128000" cy="4885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BB25074-FAA6-F443-CCD1-9AD18A1BEADE}"/>
              </a:ext>
            </a:extLst>
          </p:cNvPr>
          <p:cNvSpPr/>
          <p:nvPr/>
        </p:nvSpPr>
        <p:spPr>
          <a:xfrm>
            <a:off x="2004645" y="2295562"/>
            <a:ext cx="1920239" cy="1170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E9936E-A6C5-AF40-F4AB-511886837B86}"/>
              </a:ext>
            </a:extLst>
          </p:cNvPr>
          <p:cNvSpPr txBox="1"/>
          <p:nvPr/>
        </p:nvSpPr>
        <p:spPr>
          <a:xfrm>
            <a:off x="2233946" y="2499547"/>
            <a:ext cx="1448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  <a:ea typeface="+mn-ea"/>
                <a:cs typeface="+mn-cs"/>
              </a:rPr>
              <a:t>artificial sweeteners </a:t>
            </a:r>
          </a:p>
          <a:p>
            <a:pPr algn="ctr"/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310A100-0F69-5E6C-23DC-259C93072C52}"/>
              </a:ext>
            </a:extLst>
          </p:cNvPr>
          <p:cNvSpPr/>
          <p:nvPr/>
        </p:nvSpPr>
        <p:spPr>
          <a:xfrm>
            <a:off x="2606821" y="3562416"/>
            <a:ext cx="618979" cy="8335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1EF6C03-74B0-0544-CE3E-E469341BDED6}"/>
              </a:ext>
            </a:extLst>
          </p:cNvPr>
          <p:cNvSpPr/>
          <p:nvPr/>
        </p:nvSpPr>
        <p:spPr>
          <a:xfrm>
            <a:off x="1956190" y="4492547"/>
            <a:ext cx="1920239" cy="1083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 weight reduction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37FBBD-24DF-52B9-8192-AD6C7358608F}"/>
              </a:ext>
            </a:extLst>
          </p:cNvPr>
          <p:cNvSpPr txBox="1"/>
          <p:nvPr/>
        </p:nvSpPr>
        <p:spPr>
          <a:xfrm>
            <a:off x="762000" y="1362439"/>
            <a:ext cx="4707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Opposing results of different studies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84917F-5F43-5D60-4109-AD44441AE30F}"/>
              </a:ext>
            </a:extLst>
          </p:cNvPr>
          <p:cNvSpPr txBox="1"/>
          <p:nvPr/>
        </p:nvSpPr>
        <p:spPr>
          <a:xfrm>
            <a:off x="0" y="6192793"/>
            <a:ext cx="118168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Vos MB, </a:t>
            </a:r>
            <a:r>
              <a:rPr lang="en-US" sz="1100" dirty="0" err="1"/>
              <a:t>Kaar</a:t>
            </a:r>
            <a:r>
              <a:rPr lang="en-US" sz="1100" dirty="0"/>
              <a:t> JL, Welsh JA, Van Horn LV, Feig DI, Anderson CA, Patel MJ, Cruz </a:t>
            </a:r>
            <a:r>
              <a:rPr lang="en-US" sz="1100" dirty="0" err="1"/>
              <a:t>Munos</a:t>
            </a:r>
            <a:r>
              <a:rPr lang="en-US" sz="1100" dirty="0"/>
              <a:t> J, Krebs NF, </a:t>
            </a:r>
            <a:r>
              <a:rPr lang="en-US" sz="1100" dirty="0" err="1"/>
              <a:t>Xanthakos</a:t>
            </a:r>
            <a:r>
              <a:rPr lang="en-US" sz="1100" dirty="0"/>
              <a:t> SA, et  al. Added sugars and cardiovascular disease risk in children: A scientific statement from the American Heart Association. Circulation. 2017;135(19):e1017–e1034. </a:t>
            </a:r>
            <a:r>
              <a:rPr lang="en-US" sz="1100" dirty="0" err="1"/>
              <a:t>doi</a:t>
            </a:r>
            <a:r>
              <a:rPr lang="en-US" sz="1100" dirty="0"/>
              <a:t>: 10.1161/CIR.00000000 00000439 16. </a:t>
            </a:r>
            <a:r>
              <a:rPr lang="en-US" sz="1100" dirty="0" err="1"/>
              <a:t>Mooradian</a:t>
            </a:r>
            <a:r>
              <a:rPr lang="en-US" sz="1100" dirty="0"/>
              <a:t> AD, Smith M, </a:t>
            </a:r>
            <a:r>
              <a:rPr lang="en-US" sz="1100" dirty="0" err="1"/>
              <a:t>Tokuda</a:t>
            </a:r>
            <a:r>
              <a:rPr lang="en-US" sz="1100" dirty="0"/>
              <a:t> M. The role of artificial and natural sweeteners in reducing the consumption of table sugar: A narrative review. Clin </a:t>
            </a:r>
            <a:r>
              <a:rPr lang="en-US" sz="1100" dirty="0" err="1"/>
              <a:t>Nutr</a:t>
            </a:r>
            <a:r>
              <a:rPr lang="en-US" sz="1100" dirty="0"/>
              <a:t> ESPEN. 2017;18:1–8. </a:t>
            </a:r>
            <a:r>
              <a:rPr lang="en-US" sz="1100" dirty="0" err="1"/>
              <a:t>doi</a:t>
            </a:r>
            <a:r>
              <a:rPr lang="en-US" sz="1100" dirty="0"/>
              <a:t>: 10.1016/j.clnesp.2017.01.004</a:t>
            </a:r>
          </a:p>
        </p:txBody>
      </p:sp>
    </p:spTree>
    <p:extLst>
      <p:ext uri="{BB962C8B-B14F-4D97-AF65-F5344CB8AC3E}">
        <p14:creationId xmlns:p14="http://schemas.microsoft.com/office/powerpoint/2010/main" val="68169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42653-510C-7398-9EDD-A10BE1DA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AD522-7FA2-79A3-9E46-2EC66392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6B8B505-7982-D874-E6E9-9A00F6F69E5D}"/>
              </a:ext>
            </a:extLst>
          </p:cNvPr>
          <p:cNvSpPr/>
          <p:nvPr/>
        </p:nvSpPr>
        <p:spPr>
          <a:xfrm>
            <a:off x="1252025" y="2588455"/>
            <a:ext cx="4814667" cy="3010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An Italian study from 2007</a:t>
            </a:r>
            <a:r>
              <a:rPr lang="en-US" sz="2400" dirty="0"/>
              <a:t>: the incidence of BC is negatively correlated with the intake of artificial sweeteners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83170D-7618-9976-C96E-5520C2F1C37F}"/>
              </a:ext>
            </a:extLst>
          </p:cNvPr>
          <p:cNvSpPr/>
          <p:nvPr/>
        </p:nvSpPr>
        <p:spPr>
          <a:xfrm>
            <a:off x="6539133" y="2588454"/>
            <a:ext cx="4814667" cy="3010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a French study in 2022 </a:t>
            </a:r>
            <a:r>
              <a:rPr lang="en-US" sz="2400" dirty="0"/>
              <a:t>consumers of total artificial sweeteners, were associated with an increased risk of BC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E52702-98BA-E08E-668F-EE7C50102CD4}"/>
              </a:ext>
            </a:extLst>
          </p:cNvPr>
          <p:cNvSpPr txBox="1"/>
          <p:nvPr/>
        </p:nvSpPr>
        <p:spPr>
          <a:xfrm>
            <a:off x="450167" y="6176963"/>
            <a:ext cx="109036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Gallus S, Scotti L, Negri E, </a:t>
            </a:r>
            <a:r>
              <a:rPr lang="en-US" sz="1100" dirty="0" err="1"/>
              <a:t>Talamini</a:t>
            </a:r>
            <a:r>
              <a:rPr lang="en-US" sz="1100" dirty="0"/>
              <a:t> R, </a:t>
            </a:r>
            <a:r>
              <a:rPr lang="en-US" sz="1100" dirty="0" err="1"/>
              <a:t>Franceschi</a:t>
            </a:r>
            <a:r>
              <a:rPr lang="en-US" sz="1100" dirty="0"/>
              <a:t> S, </a:t>
            </a:r>
            <a:r>
              <a:rPr lang="en-US" sz="1100" dirty="0" err="1"/>
              <a:t>Montella</a:t>
            </a:r>
            <a:r>
              <a:rPr lang="en-US" sz="1100" dirty="0"/>
              <a:t> M, </a:t>
            </a:r>
            <a:r>
              <a:rPr lang="en-US" sz="1100" dirty="0" err="1"/>
              <a:t>Giacosa</a:t>
            </a:r>
            <a:r>
              <a:rPr lang="en-US" sz="1100" dirty="0"/>
              <a:t> A, Dal </a:t>
            </a:r>
            <a:r>
              <a:rPr lang="en-US" sz="1100" dirty="0" err="1"/>
              <a:t>Maso</a:t>
            </a:r>
            <a:r>
              <a:rPr lang="en-US" sz="1100" dirty="0"/>
              <a:t> L, La </a:t>
            </a:r>
            <a:r>
              <a:rPr lang="en-US" sz="1100" dirty="0" err="1"/>
              <a:t>Vecchia</a:t>
            </a:r>
            <a:r>
              <a:rPr lang="en-US" sz="1100" dirty="0"/>
              <a:t> C. Artificial sweeteners and cancer risk in a network of case-control studies. Ann Oncol. 2007;18(1):40–4. </a:t>
            </a:r>
            <a:r>
              <a:rPr lang="en-US" sz="1100" dirty="0" err="1"/>
              <a:t>doi</a:t>
            </a:r>
            <a:r>
              <a:rPr lang="en-US" sz="1100" dirty="0"/>
              <a:t>: 10.1093/</a:t>
            </a:r>
            <a:r>
              <a:rPr lang="en-US" sz="1100" dirty="0" err="1"/>
              <a:t>annonc</a:t>
            </a:r>
            <a:r>
              <a:rPr lang="en-US" sz="1100" dirty="0"/>
              <a:t>/mdl346Debras C, </a:t>
            </a:r>
            <a:r>
              <a:rPr lang="en-US" sz="1100" dirty="0" err="1"/>
              <a:t>Chazelas</a:t>
            </a:r>
            <a:r>
              <a:rPr lang="en-US" sz="1100" dirty="0"/>
              <a:t> E, </a:t>
            </a:r>
            <a:r>
              <a:rPr lang="en-US" sz="1100" dirty="0" err="1"/>
              <a:t>Srour</a:t>
            </a:r>
            <a:r>
              <a:rPr lang="en-US" sz="1100" dirty="0"/>
              <a:t> B, </a:t>
            </a:r>
            <a:r>
              <a:rPr lang="en-US" sz="1100" dirty="0" err="1"/>
              <a:t>Druesne-Pecollo</a:t>
            </a:r>
            <a:r>
              <a:rPr lang="en-US" sz="1100" dirty="0"/>
              <a:t> N, </a:t>
            </a:r>
            <a:r>
              <a:rPr lang="en-US" sz="1100" dirty="0" err="1"/>
              <a:t>Esseddik</a:t>
            </a:r>
            <a:r>
              <a:rPr lang="en-US" sz="1100" dirty="0"/>
              <a:t> Y, Szabo de </a:t>
            </a:r>
            <a:r>
              <a:rPr lang="en-US" sz="1100" dirty="0" err="1"/>
              <a:t>Edelenyi</a:t>
            </a:r>
            <a:r>
              <a:rPr lang="en-US" sz="1100" dirty="0"/>
              <a:t> F, </a:t>
            </a:r>
            <a:r>
              <a:rPr lang="en-US" sz="1100" dirty="0" err="1"/>
              <a:t>Agaësse</a:t>
            </a:r>
            <a:r>
              <a:rPr lang="en-US" sz="1100" dirty="0"/>
              <a:t> C, De Sa A, </a:t>
            </a:r>
            <a:r>
              <a:rPr lang="en-US" sz="1100" dirty="0" err="1"/>
              <a:t>Lutchia</a:t>
            </a:r>
            <a:r>
              <a:rPr lang="en-US" sz="1100" dirty="0"/>
              <a:t> R, </a:t>
            </a:r>
            <a:r>
              <a:rPr lang="en-US" sz="1100" dirty="0" err="1"/>
              <a:t>Gigandet</a:t>
            </a:r>
            <a:r>
              <a:rPr lang="en-US" sz="1100" dirty="0"/>
              <a:t> S, et  al. Artificial sweeteners and cancer risk: Results from the </a:t>
            </a:r>
            <a:r>
              <a:rPr lang="en-US" sz="1100" dirty="0" err="1"/>
              <a:t>NutriNet-Santé</a:t>
            </a:r>
            <a:r>
              <a:rPr lang="en-US" sz="1100" dirty="0"/>
              <a:t> population-based cohort study. </a:t>
            </a:r>
            <a:r>
              <a:rPr lang="en-US" sz="1100" dirty="0" err="1"/>
              <a:t>PLoS</a:t>
            </a:r>
            <a:r>
              <a:rPr lang="en-US" sz="1100" dirty="0"/>
              <a:t> Med. 2022;19(3):e1003950. </a:t>
            </a:r>
            <a:r>
              <a:rPr lang="en-US" sz="1100" dirty="0" err="1"/>
              <a:t>doi</a:t>
            </a:r>
            <a:r>
              <a:rPr lang="en-US" sz="1100" dirty="0"/>
              <a:t>: 10.1371/journal.pmed.1003950</a:t>
            </a:r>
          </a:p>
        </p:txBody>
      </p:sp>
    </p:spTree>
    <p:extLst>
      <p:ext uri="{BB962C8B-B14F-4D97-AF65-F5344CB8AC3E}">
        <p14:creationId xmlns:p14="http://schemas.microsoft.com/office/powerpoint/2010/main" val="106822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EEA0-614C-593F-6121-F88BD908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4CE68-F2BE-628E-C16C-47BDDA5B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344" y="1924098"/>
            <a:ext cx="7278859" cy="39139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Up to now:</a:t>
            </a:r>
          </a:p>
          <a:p>
            <a:pPr marL="0" indent="0" algn="ctr">
              <a:buNone/>
            </a:pPr>
            <a:r>
              <a:rPr lang="en-US" dirty="0"/>
              <a:t>no systematic review on the relationship </a:t>
            </a:r>
          </a:p>
          <a:p>
            <a:pPr marL="0" indent="0" algn="ctr">
              <a:buNone/>
            </a:pPr>
            <a:r>
              <a:rPr lang="en-US" dirty="0"/>
              <a:t>between artificial sweeteners and the risk of BC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Aim of this study: analyzing and synthesizing the data on these substances and BC.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DD9377-A55E-B9EF-755D-A2B5821EC879}"/>
              </a:ext>
            </a:extLst>
          </p:cNvPr>
          <p:cNvCxnSpPr/>
          <p:nvPr/>
        </p:nvCxnSpPr>
        <p:spPr>
          <a:xfrm>
            <a:off x="5416061" y="3613052"/>
            <a:ext cx="0" cy="71747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80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28E85-7301-F3D6-14B4-3D2D8BBA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564D1-DE3D-4AF3-54AC-4B0945941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085" y="3195790"/>
            <a:ext cx="2875671" cy="9457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Inclusion criteria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42A2D1-B848-79BD-A36D-B2E2A77D517B}"/>
              </a:ext>
            </a:extLst>
          </p:cNvPr>
          <p:cNvSpPr txBox="1"/>
          <p:nvPr/>
        </p:nvSpPr>
        <p:spPr>
          <a:xfrm>
            <a:off x="5711484" y="1271267"/>
            <a:ext cx="3335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participants without BC (cohort study) at the time of recruitment or previous history of BC (case-control study).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E5F26-E62A-B9E9-C667-E27DD336812B}"/>
              </a:ext>
            </a:extLst>
          </p:cNvPr>
          <p:cNvSpPr txBox="1"/>
          <p:nvPr/>
        </p:nvSpPr>
        <p:spPr>
          <a:xfrm>
            <a:off x="5711484" y="2965851"/>
            <a:ext cx="4223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exposed group was exposed to any type or dose of artificial sweeteners, and the non-exposed group was not exposed to artificial sweeteners.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AB193-7537-3BA3-14D6-D62AB2383CF4}"/>
              </a:ext>
            </a:extLst>
          </p:cNvPr>
          <p:cNvSpPr txBox="1"/>
          <p:nvPr/>
        </p:nvSpPr>
        <p:spPr>
          <a:xfrm>
            <a:off x="5711484" y="4588536"/>
            <a:ext cx="2630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incidence of BC was taken as the result.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CE72F3-C7C5-2FB0-3175-4FD80ED03F1D}"/>
              </a:ext>
            </a:extLst>
          </p:cNvPr>
          <p:cNvSpPr txBox="1"/>
          <p:nvPr/>
        </p:nvSpPr>
        <p:spPr>
          <a:xfrm>
            <a:off x="5711484" y="5657223"/>
            <a:ext cx="422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study is a case-control, prospective or retrospective cohort study.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D6C24DD-0B5A-92D5-BC07-161BC433CF6A}"/>
              </a:ext>
            </a:extLst>
          </p:cNvPr>
          <p:cNvSpPr/>
          <p:nvPr/>
        </p:nvSpPr>
        <p:spPr>
          <a:xfrm>
            <a:off x="4935206" y="1027906"/>
            <a:ext cx="379828" cy="5564407"/>
          </a:xfrm>
          <a:prstGeom prst="leftBrace">
            <a:avLst>
              <a:gd name="adj1" fmla="val 8333"/>
              <a:gd name="adj2" fmla="val 434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2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217D-8892-7539-9017-5FDFC48AC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694D06-74FF-FF61-00CC-B198138ECC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722" y="474116"/>
            <a:ext cx="5853105" cy="601875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F3C209-79B7-E321-1FE1-AC6B73BBA320}"/>
              </a:ext>
            </a:extLst>
          </p:cNvPr>
          <p:cNvSpPr txBox="1"/>
          <p:nvPr/>
        </p:nvSpPr>
        <p:spPr>
          <a:xfrm>
            <a:off x="562708" y="6492875"/>
            <a:ext cx="6468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 A schematic flow for the selection of articles included in this meta-analysis</a:t>
            </a:r>
          </a:p>
        </p:txBody>
      </p:sp>
    </p:spTree>
    <p:extLst>
      <p:ext uri="{BB962C8B-B14F-4D97-AF65-F5344CB8AC3E}">
        <p14:creationId xmlns:p14="http://schemas.microsoft.com/office/powerpoint/2010/main" val="387128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2046</Words>
  <Application>Microsoft Office PowerPoint</Application>
  <PresentationFormat>Widescreen</PresentationFormat>
  <Paragraphs>139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Association between Consumption of Artificial Sweeteners and Breast Cancer Risk: A Systematic Review and Meta-Analysis of Observational Studies</vt:lpstr>
      <vt:lpstr>introduction</vt:lpstr>
      <vt:lpstr>introduction</vt:lpstr>
      <vt:lpstr>introduction</vt:lpstr>
      <vt:lpstr>introduction</vt:lpstr>
      <vt:lpstr>introduction</vt:lpstr>
      <vt:lpstr>introduction</vt:lpstr>
      <vt:lpstr>methods</vt:lpstr>
      <vt:lpstr>PowerPoint Presentation</vt:lpstr>
      <vt:lpstr>methods</vt:lpstr>
      <vt:lpstr>methods</vt:lpstr>
      <vt:lpstr>results </vt:lpstr>
      <vt:lpstr>results Forest diagram of artificial sweeteners exposure and breast cancer incidence (p=0.450)</vt:lpstr>
      <vt:lpstr>Results separation of the study based on dosage</vt:lpstr>
      <vt:lpstr>results</vt:lpstr>
      <vt:lpstr>results</vt:lpstr>
      <vt:lpstr>results</vt:lpstr>
      <vt:lpstr>discussion</vt:lpstr>
      <vt:lpstr>discussion</vt:lpstr>
      <vt:lpstr>discussion</vt:lpstr>
      <vt:lpstr>discussion</vt:lpstr>
      <vt:lpstr>Discussion molecular point of view</vt:lpstr>
      <vt:lpstr>Discussion molecular point of view</vt:lpstr>
      <vt:lpstr>PowerPoint Presentation</vt:lpstr>
      <vt:lpstr>Discussion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between Consumption of Artificial Sweeteners and Breast Cancer Risk: A Systematic Review and Meta-Analysis of Observational Studies</dc:title>
  <dc:creator>Mahdie A.mohamadloo</dc:creator>
  <cp:lastModifiedBy>Ehsan Kaghazian</cp:lastModifiedBy>
  <cp:revision>4</cp:revision>
  <dcterms:created xsi:type="dcterms:W3CDTF">2023-07-04T15:19:07Z</dcterms:created>
  <dcterms:modified xsi:type="dcterms:W3CDTF">2023-07-05T02:54:30Z</dcterms:modified>
</cp:coreProperties>
</file>